
<file path=[Content_Types].xml><?xml version="1.0" encoding="utf-8"?>
<Types xmlns="http://schemas.openxmlformats.org/package/2006/content-types">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9"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700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8805" autoAdjust="0"/>
  </p:normalViewPr>
  <p:slideViewPr>
    <p:cSldViewPr snapToGrid="0" snapToObjects="1">
      <p:cViewPr varScale="1">
        <p:scale>
          <a:sx n="82" d="100"/>
          <a:sy n="82" d="100"/>
        </p:scale>
        <p:origin x="-110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ga-IE"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B81B9DF-75F9-504E-A4E9-69020D42FE2D}" type="datetimeFigureOut">
              <a:rPr lang="en-US" smtClean="0"/>
              <a:t>11/18/10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ga-IE" smtClean="0"/>
              <a:t>Click to edit Master title style</a:t>
            </a:r>
            <a:endParaRPr/>
          </a:p>
        </p:txBody>
      </p:sp>
      <p:sp>
        <p:nvSpPr>
          <p:cNvPr id="5" name="Date Placeholder 4"/>
          <p:cNvSpPr>
            <a:spLocks noGrp="1"/>
          </p:cNvSpPr>
          <p:nvPr>
            <p:ph type="dt" sz="half" idx="10"/>
          </p:nvPr>
        </p:nvSpPr>
        <p:spPr/>
        <p:txBody>
          <a:bodyPr/>
          <a:lstStyle/>
          <a:p>
            <a:fld id="{DB81B9DF-75F9-504E-A4E9-69020D42FE2D}" type="datetimeFigureOut">
              <a:rPr lang="en-US" smtClean="0"/>
              <a:t>11/18/10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2FC72-F86A-4D44-A27C-3565D30260E6}"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ga-IE" smtClean="0"/>
              <a:t>Click to edit Master title style</a:t>
            </a:r>
            <a:endParaRPr/>
          </a:p>
        </p:txBody>
      </p:sp>
      <p:sp>
        <p:nvSpPr>
          <p:cNvPr id="3" name="Date Placeholder 2"/>
          <p:cNvSpPr>
            <a:spLocks noGrp="1"/>
          </p:cNvSpPr>
          <p:nvPr>
            <p:ph type="dt" sz="half" idx="10"/>
          </p:nvPr>
        </p:nvSpPr>
        <p:spPr/>
        <p:txBody>
          <a:bodyPr/>
          <a:lstStyle/>
          <a:p>
            <a:fld id="{DB81B9DF-75F9-504E-A4E9-69020D42FE2D}" type="datetimeFigureOut">
              <a:rPr lang="en-US" smtClean="0"/>
              <a:t>11/18/10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2FC72-F86A-4D44-A27C-3565D30260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B81B9DF-75F9-504E-A4E9-69020D42FE2D}" type="datetimeFigureOut">
              <a:rPr lang="en-US" smtClean="0"/>
              <a:t>11/18/10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B2FC72-F86A-4D44-A27C-3565D30260E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ga-IE"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B81B9DF-75F9-504E-A4E9-69020D42FE2D}" type="datetimeFigureOut">
              <a:rPr lang="en-US" smtClean="0"/>
              <a:t>11/18/10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ga-IE"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B81B9DF-75F9-504E-A4E9-69020D42FE2D}" type="datetimeFigureOut">
              <a:rPr lang="en-US" smtClean="0"/>
              <a:t>11/18/10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2B2FC72-F86A-4D44-A27C-3565D30260E6}"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ga-IE"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DB81B9DF-75F9-504E-A4E9-69020D42FE2D}" type="datetimeFigureOut">
              <a:rPr lang="en-US" smtClean="0"/>
              <a:t>11/18/10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2FC72-F86A-4D44-A27C-3565D30260E6}"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ga-IE"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B81B9DF-75F9-504E-A4E9-69020D42FE2D}" type="datetimeFigureOut">
              <a:rPr lang="en-US" smtClean="0"/>
              <a:t>11/18/10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2B2FC72-F86A-4D44-A27C-3565D30260E6}"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ga-IE"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ga-IE"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ga-IE"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B81B9DF-75F9-504E-A4E9-69020D42FE2D}" type="datetimeFigureOut">
              <a:rPr lang="en-US" smtClean="0"/>
              <a:t>11/18/10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2B2FC72-F86A-4D44-A27C-3565D30260E6}"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ga-IE"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ga-IE"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ga-IE"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ga-IE"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B81B9DF-75F9-504E-A4E9-69020D42FE2D}" type="datetimeFigureOut">
              <a:rPr lang="en-US" smtClean="0"/>
              <a:t>11/18/10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2B2FC72-F86A-4D44-A27C-3565D30260E6}"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ga-IE"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ga-IE"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ga-IE"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Date Placeholder 3"/>
          <p:cNvSpPr>
            <a:spLocks noGrp="1"/>
          </p:cNvSpPr>
          <p:nvPr>
            <p:ph type="dt" sz="half" idx="10"/>
          </p:nvPr>
        </p:nvSpPr>
        <p:spPr/>
        <p:txBody>
          <a:bodyPr/>
          <a:lstStyle/>
          <a:p>
            <a:fld id="{DB81B9DF-75F9-504E-A4E9-69020D42FE2D}" type="datetimeFigureOut">
              <a:rPr lang="en-US" smtClean="0"/>
              <a:t>11/18/10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2FC72-F86A-4D44-A27C-3565D30260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Date Placeholder 3"/>
          <p:cNvSpPr>
            <a:spLocks noGrp="1"/>
          </p:cNvSpPr>
          <p:nvPr>
            <p:ph type="dt" sz="half" idx="10"/>
          </p:nvPr>
        </p:nvSpPr>
        <p:spPr/>
        <p:txBody>
          <a:bodyPr/>
          <a:lstStyle/>
          <a:p>
            <a:fld id="{DB81B9DF-75F9-504E-A4E9-69020D42FE2D}" type="datetimeFigureOut">
              <a:rPr lang="en-US" smtClean="0"/>
              <a:t>11/18/10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2FC72-F86A-4D44-A27C-3565D30260E6}"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ga-IE"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Date Placeholder 3"/>
          <p:cNvSpPr>
            <a:spLocks noGrp="1"/>
          </p:cNvSpPr>
          <p:nvPr>
            <p:ph type="dt" sz="half" idx="10"/>
          </p:nvPr>
        </p:nvSpPr>
        <p:spPr/>
        <p:txBody>
          <a:bodyPr/>
          <a:lstStyle/>
          <a:p>
            <a:fld id="{DB81B9DF-75F9-504E-A4E9-69020D42FE2D}" type="datetimeFigureOut">
              <a:rPr lang="en-US" smtClean="0"/>
              <a:t>11/18/10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2FC72-F86A-4D44-A27C-3565D30260E6}"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ga-IE" smtClean="0"/>
              <a:t>Click to edit Master title style</a:t>
            </a:r>
            <a:endParaRPr/>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Date Placeholder 3"/>
          <p:cNvSpPr>
            <a:spLocks noGrp="1"/>
          </p:cNvSpPr>
          <p:nvPr>
            <p:ph type="dt" sz="half" idx="10"/>
          </p:nvPr>
        </p:nvSpPr>
        <p:spPr/>
        <p:txBody>
          <a:bodyPr/>
          <a:lstStyle/>
          <a:p>
            <a:fld id="{DB81B9DF-75F9-504E-A4E9-69020D42FE2D}" type="datetimeFigureOut">
              <a:rPr lang="en-US" smtClean="0"/>
              <a:t>11/18/10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2FC72-F86A-4D44-A27C-3565D30260E6}"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ga-IE"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ga-IE"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B81B9DF-75F9-504E-A4E9-69020D42FE2D}" type="datetimeFigureOut">
              <a:rPr lang="en-US" smtClean="0"/>
              <a:t>11/18/10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ga-IE"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ga-IE"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ga-IE"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ga-IE"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B81B9DF-75F9-504E-A4E9-69020D42FE2D}" type="datetimeFigureOut">
              <a:rPr lang="en-US" smtClean="0"/>
              <a:t>11/18/10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C2B2FC72-F86A-4D44-A27C-3565D30260E6}"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5" name="Date Placeholder 4"/>
          <p:cNvSpPr>
            <a:spLocks noGrp="1"/>
          </p:cNvSpPr>
          <p:nvPr>
            <p:ph type="dt" sz="half" idx="10"/>
          </p:nvPr>
        </p:nvSpPr>
        <p:spPr/>
        <p:txBody>
          <a:bodyPr/>
          <a:lstStyle/>
          <a:p>
            <a:fld id="{DB81B9DF-75F9-504E-A4E9-69020D42FE2D}" type="datetimeFigureOut">
              <a:rPr lang="en-US" smtClean="0"/>
              <a:t>11/18/10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2FC72-F86A-4D44-A27C-3565D30260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ga-IE"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7" name="Date Placeholder 6"/>
          <p:cNvSpPr>
            <a:spLocks noGrp="1"/>
          </p:cNvSpPr>
          <p:nvPr>
            <p:ph type="dt" sz="half" idx="10"/>
          </p:nvPr>
        </p:nvSpPr>
        <p:spPr/>
        <p:txBody>
          <a:bodyPr/>
          <a:lstStyle/>
          <a:p>
            <a:fld id="{DB81B9DF-75F9-504E-A4E9-69020D42FE2D}" type="datetimeFigureOut">
              <a:rPr lang="en-US" smtClean="0"/>
              <a:t>11/18/10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2FC72-F86A-4D44-A27C-3565D30260E6}"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5" name="Date Placeholder 4"/>
          <p:cNvSpPr>
            <a:spLocks noGrp="1"/>
          </p:cNvSpPr>
          <p:nvPr>
            <p:ph type="dt" sz="half" idx="10"/>
          </p:nvPr>
        </p:nvSpPr>
        <p:spPr/>
        <p:txBody>
          <a:bodyPr/>
          <a:lstStyle/>
          <a:p>
            <a:fld id="{DB81B9DF-75F9-504E-A4E9-69020D42FE2D}" type="datetimeFigureOut">
              <a:rPr lang="en-US" smtClean="0"/>
              <a:t>11/18/10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C2B2FC72-F86A-4D44-A27C-3565D30260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5" name="Date Placeholder 4"/>
          <p:cNvSpPr>
            <a:spLocks noGrp="1"/>
          </p:cNvSpPr>
          <p:nvPr>
            <p:ph type="dt" sz="half" idx="10"/>
          </p:nvPr>
        </p:nvSpPr>
        <p:spPr/>
        <p:txBody>
          <a:bodyPr/>
          <a:lstStyle/>
          <a:p>
            <a:fld id="{DB81B9DF-75F9-504E-A4E9-69020D42FE2D}" type="datetimeFigureOut">
              <a:rPr lang="en-US" smtClean="0"/>
              <a:t>11/18/10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2FC72-F86A-4D44-A27C-3565D30260E6}"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ga-IE"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B81B9DF-75F9-504E-A4E9-69020D42FE2D}" type="datetimeFigureOut">
              <a:rPr lang="en-US" smtClean="0"/>
              <a:t>11/18/10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C2B2FC72-F86A-4D44-A27C-3565D30260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877" y="1068779"/>
            <a:ext cx="4038600" cy="933450"/>
          </a:xfrm>
        </p:spPr>
        <p:txBody>
          <a:bodyPr>
            <a:noAutofit/>
          </a:bodyPr>
          <a:lstStyle/>
          <a:p>
            <a:pPr algn="ctr"/>
            <a:r>
              <a:rPr lang="en-US" sz="5400" dirty="0" smtClean="0">
                <a:solidFill>
                  <a:schemeClr val="bg1"/>
                </a:solidFill>
              </a:rPr>
              <a:t>The Parish Community</a:t>
            </a:r>
            <a:endParaRPr lang="en-US" sz="5400" dirty="0">
              <a:solidFill>
                <a:schemeClr val="bg1"/>
              </a:solidFill>
            </a:endParaRPr>
          </a:p>
        </p:txBody>
      </p:sp>
      <p:sp>
        <p:nvSpPr>
          <p:cNvPr id="3" name="Subtitle 2"/>
          <p:cNvSpPr>
            <a:spLocks noGrp="1"/>
          </p:cNvSpPr>
          <p:nvPr>
            <p:ph type="subTitle" idx="1"/>
          </p:nvPr>
        </p:nvSpPr>
        <p:spPr>
          <a:xfrm>
            <a:off x="867355" y="5188322"/>
            <a:ext cx="7310552" cy="748553"/>
          </a:xfrm>
        </p:spPr>
        <p:txBody>
          <a:bodyPr>
            <a:noAutofit/>
          </a:bodyPr>
          <a:lstStyle/>
          <a:p>
            <a:pPr>
              <a:buClr>
                <a:schemeClr val="tx1"/>
              </a:buClr>
              <a:buSzPct val="89000"/>
              <a:buFont typeface="Arial"/>
              <a:buChar char="•"/>
            </a:pPr>
            <a:r>
              <a:rPr lang="en-US" sz="2500" dirty="0" smtClean="0">
                <a:solidFill>
                  <a:schemeClr val="tx1"/>
                </a:solidFill>
                <a:latin typeface="Chalkboard"/>
                <a:cs typeface="Chalkboard"/>
              </a:rPr>
              <a:t>Can you tell me what each of these pictures represent in your community?</a:t>
            </a:r>
            <a:endParaRPr lang="en-US" sz="2500" dirty="0">
              <a:solidFill>
                <a:schemeClr val="tx1"/>
              </a:solidFill>
              <a:latin typeface="Chalkboard"/>
              <a:cs typeface="Chalkboard"/>
            </a:endParaRPr>
          </a:p>
        </p:txBody>
      </p:sp>
      <p:pic>
        <p:nvPicPr>
          <p:cNvPr id="4" name="Picture 3"/>
          <p:cNvPicPr>
            <a:picLocks noChangeAspect="1"/>
          </p:cNvPicPr>
          <p:nvPr/>
        </p:nvPicPr>
        <p:blipFill>
          <a:blip r:embed="rId2"/>
          <a:stretch>
            <a:fillRect/>
          </a:stretch>
        </p:blipFill>
        <p:spPr>
          <a:xfrm>
            <a:off x="1265342" y="2920700"/>
            <a:ext cx="2485820" cy="1387234"/>
          </a:xfrm>
          <a:prstGeom prst="rect">
            <a:avLst/>
          </a:prstGeom>
        </p:spPr>
      </p:pic>
      <p:pic>
        <p:nvPicPr>
          <p:cNvPr id="5" name="Picture 4"/>
          <p:cNvPicPr>
            <a:picLocks noChangeAspect="1"/>
          </p:cNvPicPr>
          <p:nvPr/>
        </p:nvPicPr>
        <p:blipFill>
          <a:blip r:embed="rId3"/>
          <a:stretch>
            <a:fillRect/>
          </a:stretch>
        </p:blipFill>
        <p:spPr>
          <a:xfrm>
            <a:off x="4800600" y="371748"/>
            <a:ext cx="1729996" cy="1824469"/>
          </a:xfrm>
          <a:prstGeom prst="rect">
            <a:avLst/>
          </a:prstGeom>
        </p:spPr>
      </p:pic>
      <p:pic>
        <p:nvPicPr>
          <p:cNvPr id="6" name="Picture 5"/>
          <p:cNvPicPr>
            <a:picLocks noChangeAspect="1"/>
          </p:cNvPicPr>
          <p:nvPr/>
        </p:nvPicPr>
        <p:blipFill>
          <a:blip r:embed="rId4"/>
          <a:stretch>
            <a:fillRect/>
          </a:stretch>
        </p:blipFill>
        <p:spPr>
          <a:xfrm>
            <a:off x="5066384" y="2445491"/>
            <a:ext cx="1317206" cy="1862443"/>
          </a:xfrm>
          <a:prstGeom prst="rect">
            <a:avLst/>
          </a:prstGeom>
        </p:spPr>
      </p:pic>
      <p:pic>
        <p:nvPicPr>
          <p:cNvPr id="7" name="Picture 6"/>
          <p:cNvPicPr>
            <a:picLocks noChangeAspect="1"/>
          </p:cNvPicPr>
          <p:nvPr/>
        </p:nvPicPr>
        <p:blipFill>
          <a:blip r:embed="rId5"/>
          <a:stretch>
            <a:fillRect/>
          </a:stretch>
        </p:blipFill>
        <p:spPr>
          <a:xfrm>
            <a:off x="6834743" y="624202"/>
            <a:ext cx="1632734" cy="1378027"/>
          </a:xfrm>
          <a:prstGeom prst="rect">
            <a:avLst/>
          </a:prstGeom>
        </p:spPr>
      </p:pic>
      <p:pic>
        <p:nvPicPr>
          <p:cNvPr id="8" name="Picture 7"/>
          <p:cNvPicPr>
            <a:picLocks noChangeAspect="1"/>
          </p:cNvPicPr>
          <p:nvPr/>
        </p:nvPicPr>
        <p:blipFill>
          <a:blip r:embed="rId6"/>
          <a:stretch>
            <a:fillRect/>
          </a:stretch>
        </p:blipFill>
        <p:spPr>
          <a:xfrm>
            <a:off x="7109204" y="2515361"/>
            <a:ext cx="1569256" cy="17925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3"/>
            <a:ext cx="7556313" cy="1529549"/>
          </a:xfrm>
        </p:spPr>
        <p:txBody>
          <a:bodyPr/>
          <a:lstStyle/>
          <a:p>
            <a:r>
              <a:rPr lang="en-US" dirty="0" smtClean="0"/>
              <a:t>What do you think of when you hear the word ‘Community’?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7156661" y="4270098"/>
            <a:ext cx="1796251" cy="2395001"/>
          </a:xfrm>
          <a:prstGeom prst="rect">
            <a:avLst/>
          </a:prstGeom>
        </p:spPr>
      </p:pic>
      <p:sp useBgFill="1">
        <p:nvSpPr>
          <p:cNvPr id="5" name="Oval Callout 4"/>
          <p:cNvSpPr/>
          <p:nvPr/>
        </p:nvSpPr>
        <p:spPr>
          <a:xfrm>
            <a:off x="3086853" y="2700600"/>
            <a:ext cx="4484058" cy="2470485"/>
          </a:xfrm>
          <a:prstGeom prst="wedgeEllipseCallout">
            <a:avLst>
              <a:gd name="adj1" fmla="val 50625"/>
              <a:gd name="adj2" fmla="val 43998"/>
            </a:avLst>
          </a:prstGeom>
        </p:spPr>
        <p:style>
          <a:lnRef idx="1">
            <a:schemeClr val="accent1"/>
          </a:lnRef>
          <a:fillRef idx="3">
            <a:schemeClr val="accent1"/>
          </a:fillRef>
          <a:effectRef idx="2">
            <a:schemeClr val="accent1"/>
          </a:effectRef>
          <a:fontRef idx="minor">
            <a:schemeClr val="lt1"/>
          </a:fontRef>
        </p:style>
        <p:txBody>
          <a:bodyPr numCol="1" rtlCol="0" anchor="ctr"/>
          <a:lstStyle/>
          <a:p>
            <a:pPr algn="ctr">
              <a:spcAft>
                <a:spcPts val="2400"/>
              </a:spcAft>
            </a:pPr>
            <a:r>
              <a:rPr lang="en-US" dirty="0" smtClean="0">
                <a:solidFill>
                  <a:srgbClr val="000000"/>
                </a:solidFill>
              </a:rPr>
              <a:t>We can say that a community is a group of people who share something in common, for example, where we live, </a:t>
            </a:r>
            <a:r>
              <a:rPr lang="en-US" dirty="0" smtClean="0">
                <a:solidFill>
                  <a:srgbClr val="000000"/>
                </a:solidFill>
              </a:rPr>
              <a:t>a hobby or our religious beliefs! </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5"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val 3"/>
          <p:cNvSpPr/>
          <p:nvPr/>
        </p:nvSpPr>
        <p:spPr>
          <a:xfrm>
            <a:off x="3190624" y="1981199"/>
            <a:ext cx="3020250" cy="3068395"/>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0" dirty="0" smtClean="0">
                <a:latin typeface="Chalkboard"/>
                <a:cs typeface="Chalkboard"/>
              </a:rPr>
              <a:t>ME</a:t>
            </a:r>
            <a:endParaRPr lang="en-US" sz="9000" dirty="0">
              <a:latin typeface="Chalkboard"/>
              <a:cs typeface="Chalkboard"/>
            </a:endParaRPr>
          </a:p>
        </p:txBody>
      </p:sp>
      <p:sp>
        <p:nvSpPr>
          <p:cNvPr id="5" name="Oval 4"/>
          <p:cNvSpPr/>
          <p:nvPr/>
        </p:nvSpPr>
        <p:spPr>
          <a:xfrm>
            <a:off x="2909347" y="1088311"/>
            <a:ext cx="1688242" cy="1502487"/>
          </a:xfrm>
          <a:prstGeom prst="ellipse">
            <a:avLst/>
          </a:prstGeom>
          <a:solidFill>
            <a:srgbClr val="F700EB">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Church</a:t>
            </a:r>
            <a:endParaRPr lang="en-US" dirty="0"/>
          </a:p>
        </p:txBody>
      </p:sp>
      <p:sp>
        <p:nvSpPr>
          <p:cNvPr id="6" name="Oval 5"/>
          <p:cNvSpPr/>
          <p:nvPr/>
        </p:nvSpPr>
        <p:spPr>
          <a:xfrm>
            <a:off x="4878866" y="1285633"/>
            <a:ext cx="1688242" cy="1502487"/>
          </a:xfrm>
          <a:prstGeom prst="ellipse">
            <a:avLst/>
          </a:prstGeom>
          <a:solidFill>
            <a:srgbClr val="F700EB">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Family</a:t>
            </a:r>
            <a:endParaRPr lang="en-US" dirty="0"/>
          </a:p>
        </p:txBody>
      </p:sp>
      <p:sp>
        <p:nvSpPr>
          <p:cNvPr id="7" name="Oval 6"/>
          <p:cNvSpPr/>
          <p:nvPr/>
        </p:nvSpPr>
        <p:spPr>
          <a:xfrm>
            <a:off x="5722987" y="2795863"/>
            <a:ext cx="1688242" cy="1502487"/>
          </a:xfrm>
          <a:prstGeom prst="ellipse">
            <a:avLst/>
          </a:prstGeom>
          <a:solidFill>
            <a:srgbClr val="F700EB">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Sports</a:t>
            </a:r>
            <a:endParaRPr lang="en-US" dirty="0"/>
          </a:p>
        </p:txBody>
      </p:sp>
      <p:sp>
        <p:nvSpPr>
          <p:cNvPr id="8" name="Oval 7"/>
          <p:cNvSpPr/>
          <p:nvPr/>
        </p:nvSpPr>
        <p:spPr>
          <a:xfrm>
            <a:off x="4878866" y="4298350"/>
            <a:ext cx="1688242" cy="1502487"/>
          </a:xfrm>
          <a:prstGeom prst="ellipse">
            <a:avLst/>
          </a:prstGeom>
          <a:solidFill>
            <a:srgbClr val="F700EB">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Local</a:t>
            </a:r>
            <a:endParaRPr lang="en-US" dirty="0"/>
          </a:p>
        </p:txBody>
      </p:sp>
      <p:sp>
        <p:nvSpPr>
          <p:cNvPr id="9" name="Oval 8"/>
          <p:cNvSpPr/>
          <p:nvPr/>
        </p:nvSpPr>
        <p:spPr>
          <a:xfrm>
            <a:off x="2756947" y="4093285"/>
            <a:ext cx="1688242" cy="1502487"/>
          </a:xfrm>
          <a:prstGeom prst="ellipse">
            <a:avLst/>
          </a:prstGeom>
          <a:solidFill>
            <a:srgbClr val="F700EB">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School</a:t>
            </a:r>
            <a:endParaRPr lang="en-US" dirty="0"/>
          </a:p>
        </p:txBody>
      </p:sp>
      <p:sp>
        <p:nvSpPr>
          <p:cNvPr id="10" name="Oval 9"/>
          <p:cNvSpPr/>
          <p:nvPr/>
        </p:nvSpPr>
        <p:spPr>
          <a:xfrm>
            <a:off x="1912826" y="2590798"/>
            <a:ext cx="1688242" cy="1502487"/>
          </a:xfrm>
          <a:prstGeom prst="ellipse">
            <a:avLst/>
          </a:prstGeom>
          <a:solidFill>
            <a:srgbClr val="F700EB">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Medical</a:t>
            </a:r>
            <a:endParaRPr lang="en-US" dirty="0"/>
          </a:p>
        </p:txBody>
      </p:sp>
      <p:cxnSp>
        <p:nvCxnSpPr>
          <p:cNvPr id="12" name="Curved Connector 11"/>
          <p:cNvCxnSpPr>
            <a:stCxn id="4" idx="4"/>
          </p:cNvCxnSpPr>
          <p:nvPr/>
        </p:nvCxnSpPr>
        <p:spPr>
          <a:xfrm rot="5400000">
            <a:off x="-1783578" y="11278359"/>
            <a:ext cx="12713094" cy="255560"/>
          </a:xfrm>
          <a:prstGeom prst="curvedConnector3">
            <a:avLst>
              <a:gd name="adj1" fmla="val 50000"/>
            </a:avLst>
          </a:prstGeom>
          <a:ln>
            <a:solidFill>
              <a:srgbClr val="008000"/>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2"/>
          <a:stretch>
            <a:fillRect/>
          </a:stretch>
        </p:blipFill>
        <p:spPr>
          <a:xfrm>
            <a:off x="7259650" y="4298350"/>
            <a:ext cx="1884350" cy="2512467"/>
          </a:xfrm>
          <a:prstGeom prst="rect">
            <a:avLst/>
          </a:prstGeom>
        </p:spPr>
      </p:pic>
      <p:sp>
        <p:nvSpPr>
          <p:cNvPr id="14" name="TextBox 13"/>
          <p:cNvSpPr txBox="1"/>
          <p:nvPr/>
        </p:nvSpPr>
        <p:spPr>
          <a:xfrm>
            <a:off x="557611" y="232341"/>
            <a:ext cx="8642510" cy="830997"/>
          </a:xfrm>
          <a:prstGeom prst="rect">
            <a:avLst/>
          </a:prstGeom>
          <a:noFill/>
        </p:spPr>
        <p:txBody>
          <a:bodyPr wrap="square" rtlCol="0">
            <a:spAutoFit/>
          </a:bodyPr>
          <a:lstStyle/>
          <a:p>
            <a:r>
              <a:rPr lang="en-US" sz="2400" dirty="0" smtClean="0"/>
              <a:t>Here is a the flower I drew it shows you all the different communities I belong to!</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3676" y="4042800"/>
            <a:ext cx="2112239" cy="2816319"/>
          </a:xfrm>
          <a:prstGeom prst="rect">
            <a:avLst/>
          </a:prstGeom>
          <a:scene3d>
            <a:camera prst="orthographicFront">
              <a:rot lat="0" lon="10799977" rev="0"/>
            </a:camera>
            <a:lightRig rig="threePt" dir="t"/>
          </a:scene3d>
        </p:spPr>
      </p:pic>
      <p:sp>
        <p:nvSpPr>
          <p:cNvPr id="5" name="Oval Callout 4"/>
          <p:cNvSpPr/>
          <p:nvPr/>
        </p:nvSpPr>
        <p:spPr>
          <a:xfrm>
            <a:off x="727957" y="1146227"/>
            <a:ext cx="4383235" cy="3128890"/>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Every Sunday my family all go to celebrate mass together. This is a place where all the community can come together to celebrate our faith!</a:t>
            </a:r>
            <a:endParaRPr lang="en-US" dirty="0">
              <a:solidFill>
                <a:srgbClr val="000000"/>
              </a:solidFill>
            </a:endParaRPr>
          </a:p>
        </p:txBody>
      </p:sp>
      <p:pic>
        <p:nvPicPr>
          <p:cNvPr id="6" name="Picture 5"/>
          <p:cNvPicPr>
            <a:picLocks noChangeAspect="1"/>
          </p:cNvPicPr>
          <p:nvPr/>
        </p:nvPicPr>
        <p:blipFill>
          <a:blip r:embed="rId3"/>
          <a:stretch>
            <a:fillRect/>
          </a:stretch>
        </p:blipFill>
        <p:spPr>
          <a:xfrm>
            <a:off x="5369845" y="2344658"/>
            <a:ext cx="2730619" cy="386091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3676" y="4042800"/>
            <a:ext cx="2112239" cy="2816319"/>
          </a:xfrm>
          <a:prstGeom prst="rect">
            <a:avLst/>
          </a:prstGeom>
          <a:scene3d>
            <a:camera prst="orthographicFront">
              <a:rot lat="0" lon="10799977" rev="0"/>
            </a:camera>
            <a:lightRig rig="threePt" dir="t"/>
          </a:scene3d>
        </p:spPr>
      </p:pic>
      <p:sp>
        <p:nvSpPr>
          <p:cNvPr id="5" name="Oval Callout 4"/>
          <p:cNvSpPr/>
          <p:nvPr/>
        </p:nvSpPr>
        <p:spPr>
          <a:xfrm>
            <a:off x="1037727" y="758988"/>
            <a:ext cx="4042488" cy="3562598"/>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At Mass the Priest sometimes talks about other communities all over the world. Did you know there are some children who don’t get to go to school in the world? They are so poor and they need our help! </a:t>
            </a:r>
            <a:endParaRPr lang="en-US" dirty="0">
              <a:solidFill>
                <a:srgbClr val="000000"/>
              </a:solidFill>
            </a:endParaRPr>
          </a:p>
        </p:txBody>
      </p:sp>
      <p:sp>
        <p:nvSpPr>
          <p:cNvPr id="6" name="TextBox 5"/>
          <p:cNvSpPr txBox="1"/>
          <p:nvPr/>
        </p:nvSpPr>
        <p:spPr>
          <a:xfrm>
            <a:off x="3120956" y="4790352"/>
            <a:ext cx="6537066" cy="1431161"/>
          </a:xfrm>
          <a:prstGeom prst="rect">
            <a:avLst/>
          </a:prstGeom>
          <a:noFill/>
        </p:spPr>
        <p:txBody>
          <a:bodyPr wrap="square" rtlCol="0">
            <a:spAutoFit/>
          </a:bodyPr>
          <a:lstStyle/>
          <a:p>
            <a:r>
              <a:rPr lang="en-US" sz="2900" dirty="0" smtClean="0"/>
              <a:t>Can you think of ways that your community helps other poorer communities in the world?</a:t>
            </a:r>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5862" y="1022337"/>
            <a:ext cx="2360053" cy="3640019"/>
          </a:xfrm>
          <a:prstGeom prst="rect">
            <a:avLst/>
          </a:prstGeom>
          <a:scene3d>
            <a:camera prst="orthographicFront">
              <a:rot lat="0" lon="10799977" rev="0"/>
            </a:camera>
            <a:lightRig rig="threePt" dir="t"/>
          </a:scene3d>
        </p:spPr>
      </p:pic>
      <p:sp>
        <p:nvSpPr>
          <p:cNvPr id="9" name="Oval Callout 8"/>
          <p:cNvSpPr/>
          <p:nvPr/>
        </p:nvSpPr>
        <p:spPr>
          <a:xfrm>
            <a:off x="1905081" y="216879"/>
            <a:ext cx="4956307" cy="2184001"/>
          </a:xfrm>
          <a:prstGeom prst="wedgeEllipseCallout">
            <a:avLst>
              <a:gd name="adj1" fmla="val -38333"/>
              <a:gd name="adj2" fmla="val 4615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At Lent in our church and in school we all collect money for </a:t>
            </a:r>
            <a:r>
              <a:rPr lang="en-US" dirty="0" err="1">
                <a:solidFill>
                  <a:srgbClr val="000000"/>
                </a:solidFill>
              </a:rPr>
              <a:t>T</a:t>
            </a:r>
            <a:r>
              <a:rPr lang="en-US" dirty="0" err="1" smtClean="0">
                <a:solidFill>
                  <a:srgbClr val="000000"/>
                </a:solidFill>
              </a:rPr>
              <a:t>rocaire</a:t>
            </a:r>
            <a:r>
              <a:rPr lang="en-US" dirty="0" smtClean="0">
                <a:solidFill>
                  <a:srgbClr val="000000"/>
                </a:solidFill>
              </a:rPr>
              <a:t>! The money we collect helps children all over the world have a better life like me and you!</a:t>
            </a:r>
            <a:endParaRPr lang="en-US" dirty="0">
              <a:solidFill>
                <a:srgbClr val="000000"/>
              </a:solidFill>
            </a:endParaRPr>
          </a:p>
        </p:txBody>
      </p:sp>
      <p:pic>
        <p:nvPicPr>
          <p:cNvPr id="10" name="Picture 9"/>
          <p:cNvPicPr>
            <a:picLocks noChangeAspect="1"/>
          </p:cNvPicPr>
          <p:nvPr/>
        </p:nvPicPr>
        <p:blipFill>
          <a:blip r:embed="rId3"/>
          <a:stretch>
            <a:fillRect/>
          </a:stretch>
        </p:blipFill>
        <p:spPr>
          <a:xfrm>
            <a:off x="2545915" y="2741651"/>
            <a:ext cx="6056218" cy="33797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668469"/>
            <a:ext cx="7556313" cy="4144963"/>
          </a:xfrm>
        </p:spPr>
        <p:txBody>
          <a:bodyPr/>
          <a:lstStyle/>
          <a:p>
            <a:r>
              <a:rPr lang="en-US" dirty="0" err="1" smtClean="0"/>
              <a:t>Trocaire</a:t>
            </a:r>
            <a:r>
              <a:rPr lang="en-US" dirty="0" smtClean="0"/>
              <a:t> in Irish means ‘compassion’</a:t>
            </a:r>
          </a:p>
          <a:p>
            <a:r>
              <a:rPr lang="en-US" dirty="0" err="1" smtClean="0"/>
              <a:t>Trocaire</a:t>
            </a:r>
            <a:r>
              <a:rPr lang="en-US" dirty="0" smtClean="0"/>
              <a:t> helps people all over the world who suffer from poverty. </a:t>
            </a:r>
          </a:p>
          <a:p>
            <a:r>
              <a:rPr lang="en-US" dirty="0" smtClean="0"/>
              <a:t>It works in communities all over the world like Peru, India and Kenya.</a:t>
            </a:r>
          </a:p>
          <a:p>
            <a:r>
              <a:rPr lang="en-US" dirty="0" smtClean="0"/>
              <a:t>They help people grow their own food, go to school and look after their families. </a:t>
            </a:r>
          </a:p>
          <a:p>
            <a:r>
              <a:rPr lang="en-US" dirty="0" smtClean="0"/>
              <a:t>At lent we can help these communities by donating money to </a:t>
            </a:r>
            <a:r>
              <a:rPr lang="en-US" dirty="0" err="1" smtClean="0"/>
              <a:t>Trocaire</a:t>
            </a:r>
            <a:r>
              <a:rPr lang="en-US" dirty="0" smtClean="0"/>
              <a:t> in our </a:t>
            </a:r>
            <a:r>
              <a:rPr lang="en-US" dirty="0" err="1" smtClean="0"/>
              <a:t>Trocaire</a:t>
            </a:r>
            <a:r>
              <a:rPr lang="en-US" dirty="0" smtClean="0"/>
              <a:t> boxes.</a:t>
            </a:r>
          </a:p>
          <a:p>
            <a:endParaRPr lang="en-US" dirty="0"/>
          </a:p>
        </p:txBody>
      </p:sp>
      <p:pic>
        <p:nvPicPr>
          <p:cNvPr id="4" name="Picture 3"/>
          <p:cNvPicPr>
            <a:picLocks noChangeAspect="1"/>
          </p:cNvPicPr>
          <p:nvPr/>
        </p:nvPicPr>
        <p:blipFill>
          <a:blip r:embed="rId2"/>
          <a:stretch>
            <a:fillRect/>
          </a:stretch>
        </p:blipFill>
        <p:spPr>
          <a:xfrm>
            <a:off x="898494" y="309791"/>
            <a:ext cx="3810000" cy="1168400"/>
          </a:xfrm>
          <a:prstGeom prst="rect">
            <a:avLst/>
          </a:prstGeom>
        </p:spPr>
      </p:pic>
      <p:pic>
        <p:nvPicPr>
          <p:cNvPr id="5" name="Picture 4"/>
          <p:cNvPicPr>
            <a:picLocks noChangeAspect="1"/>
          </p:cNvPicPr>
          <p:nvPr/>
        </p:nvPicPr>
        <p:blipFill>
          <a:blip r:embed="rId3"/>
          <a:stretch>
            <a:fillRect/>
          </a:stretch>
        </p:blipFill>
        <p:spPr>
          <a:xfrm>
            <a:off x="8054787" y="4985760"/>
            <a:ext cx="1089211" cy="18250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186</TotalTime>
  <Words>283</Words>
  <Application>Microsoft Macintosh PowerPoint</Application>
  <PresentationFormat>On-screen Show (4:3)</PresentationFormat>
  <Paragraphs>22</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Advantage</vt:lpstr>
      <vt:lpstr>The Parish Community</vt:lpstr>
      <vt:lpstr>What do you think of when you hear the word ‘Community’?        </vt:lpstr>
      <vt:lpstr>Slide 3</vt:lpstr>
      <vt:lpstr>Slide 4</vt:lpstr>
      <vt:lpstr>Slide 5</vt:lpstr>
      <vt:lpstr>Slide 6</vt:lpstr>
      <vt:lpstr>Slide 7</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Parish Community</dc:title>
  <dc:creator>Heather keleghan</dc:creator>
  <cp:lastModifiedBy>Heather keleghan</cp:lastModifiedBy>
  <cp:revision>8</cp:revision>
  <dcterms:created xsi:type="dcterms:W3CDTF">2010-11-18T12:47:24Z</dcterms:created>
  <dcterms:modified xsi:type="dcterms:W3CDTF">2010-11-18T15:54:12Z</dcterms:modified>
</cp:coreProperties>
</file>