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8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youtube.com/v/wrJg4oIQ4GY" TargetMode="External"/><Relationship Id="rId4" Type="http://schemas.openxmlformats.org/officeDocument/2006/relationships/image" Target="../media/image03.jpg"/><Relationship Id="rId5" Type="http://schemas.openxmlformats.org/officeDocument/2006/relationships/hyperlink" Target="https://www.youtube.com/watch?v=wrJg4oIQ4GY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6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7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563375" y="403975"/>
            <a:ext cx="42687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Great Schism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521375" y="2884450"/>
            <a:ext cx="43527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Divided Christianity </a:t>
            </a:r>
          </a:p>
        </p:txBody>
      </p:sp>
      <p:pic>
        <p:nvPicPr>
          <p:cNvPr descr="Image result for the great schism"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45199" y="0"/>
            <a:ext cx="3863897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History Progect... again.:)" id="112" name="Shape 112" title="The Great Schism">
            <a:hlinkClick r:id="rId3"/>
          </p:cNvPr>
          <p:cNvSpPr/>
          <p:nvPr/>
        </p:nvSpPr>
        <p:spPr>
          <a:xfrm>
            <a:off x="704674" y="285225"/>
            <a:ext cx="7365525" cy="4348625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113" name="Shape 113"/>
          <p:cNvSpPr txBox="1"/>
          <p:nvPr/>
        </p:nvSpPr>
        <p:spPr>
          <a:xfrm>
            <a:off x="1610675" y="4815300"/>
            <a:ext cx="5234700" cy="73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100" u="sng">
                <a:solidFill>
                  <a:schemeClr val="hlink"/>
                </a:solidFill>
                <a:hlinkClick r:id="rId5"/>
              </a:rPr>
              <a:t>https://www.youtube.com/watch?v=wrJg4oIQ4GY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20" name="Shape 1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311700" y="17245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Its all a bit hazzy…...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311700" y="863550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2400">
                <a:solidFill>
                  <a:srgbClr val="FFFF00"/>
                </a:solidFill>
              </a:rPr>
              <a:t>Christianity is one very complicated world religion…</a:t>
            </a:r>
          </a:p>
          <a:p>
            <a:pPr lvl="0">
              <a:spcBef>
                <a:spcPts val="0"/>
              </a:spcBef>
              <a:buNone/>
            </a:pPr>
            <a:r>
              <a:rPr b="1" lang="en" sz="2400">
                <a:solidFill>
                  <a:srgbClr val="FFFF00"/>
                </a:solidFill>
              </a:rPr>
              <a:t>Today we hear so many people say I am Catholic, I am Orthodox or I am Protestant. </a:t>
            </a:r>
          </a:p>
          <a:p>
            <a:pPr lvl="0">
              <a:spcBef>
                <a:spcPts val="0"/>
              </a:spcBef>
              <a:buNone/>
            </a:pPr>
            <a:r>
              <a:rPr b="1" lang="en" sz="2400">
                <a:solidFill>
                  <a:srgbClr val="FFFF00"/>
                </a:solidFill>
              </a:rPr>
              <a:t>People get very confused…..am I a Catholic or am I a Christian? If I am Orthadox am I a Christian too?</a:t>
            </a:r>
          </a:p>
        </p:txBody>
      </p:sp>
      <p:pic>
        <p:nvPicPr>
          <p:cNvPr descr="Image result for confused facial expression"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93850" y="3484300"/>
            <a:ext cx="2952750" cy="1552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6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6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6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Christianity started off as one big religion.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00FF"/>
                </a:solidFill>
              </a:rPr>
              <a:t>Christ</a:t>
            </a:r>
            <a:r>
              <a:rPr lang="en"/>
              <a:t>ians all believe in Jesus </a:t>
            </a:r>
            <a:r>
              <a:rPr lang="en">
                <a:solidFill>
                  <a:srgbClr val="FF00FF"/>
                </a:solidFill>
              </a:rPr>
              <a:t>Christ</a:t>
            </a:r>
            <a:r>
              <a:rPr lang="en"/>
              <a:t>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After Jesus died Christians (people who believed Jesus was the son of God) began to travel and settled in different places throughout Europe for over a 1000 years.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6425" y="94800"/>
            <a:ext cx="8595876" cy="4776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Bubble bubble toil and trouble….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00FFFF"/>
                </a:solidFill>
              </a:rPr>
              <a:t>However as Christianity started to get bigger and bigger some arguments and disagreements started to happen.</a:t>
            </a:r>
          </a:p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00FFFF"/>
                </a:solidFill>
              </a:rPr>
              <a:t>Christians could not agree on</a:t>
            </a:r>
          </a:p>
          <a:p>
            <a:pPr indent="-381000" lvl="0" marL="457200" rtl="0">
              <a:spcBef>
                <a:spcPts val="0"/>
              </a:spcBef>
              <a:buClr>
                <a:srgbClr val="00FFFF"/>
              </a:buClr>
              <a:buSzPct val="100000"/>
              <a:buAutoNum type="arabicParenR"/>
            </a:pPr>
            <a:r>
              <a:rPr lang="en" sz="2400">
                <a:solidFill>
                  <a:srgbClr val="00FFFF"/>
                </a:solidFill>
              </a:rPr>
              <a:t>Christian Leaders.</a:t>
            </a:r>
          </a:p>
          <a:p>
            <a:pPr indent="-381000" lvl="0" marL="457200" rtl="0">
              <a:spcBef>
                <a:spcPts val="0"/>
              </a:spcBef>
              <a:buClr>
                <a:srgbClr val="00FFFF"/>
              </a:buClr>
              <a:buSzPct val="100000"/>
              <a:buAutoNum type="arabicParenR"/>
            </a:pPr>
            <a:r>
              <a:rPr lang="en" sz="2400">
                <a:solidFill>
                  <a:srgbClr val="00FFFF"/>
                </a:solidFill>
              </a:rPr>
              <a:t>The way we should worship and pray.</a:t>
            </a:r>
          </a:p>
          <a:p>
            <a:pPr indent="-381000" lvl="0" marL="457200">
              <a:spcBef>
                <a:spcPts val="0"/>
              </a:spcBef>
              <a:buClr>
                <a:srgbClr val="00FFFF"/>
              </a:buClr>
              <a:buSzPct val="100000"/>
              <a:buAutoNum type="arabicParenR"/>
            </a:pPr>
            <a:r>
              <a:rPr lang="en" sz="2400">
                <a:solidFill>
                  <a:srgbClr val="00FFFF"/>
                </a:solidFill>
              </a:rPr>
              <a:t>Christian Beliefs.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disagree"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32050" y="3070375"/>
            <a:ext cx="2000250" cy="1781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 result for disagree"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9162" y="398349"/>
            <a:ext cx="6977874" cy="4044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After hundreds of years of unity the Christian Church split</a:t>
            </a:r>
          </a:p>
        </p:txBody>
      </p:sp>
      <p:pic>
        <p:nvPicPr>
          <p:cNvPr descr="Image result for split in christian church"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97925" y="1646950"/>
            <a:ext cx="4576599" cy="3055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 result for roman catholic and constantinople map"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3999" cy="51434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9" name="Shape 99"/>
          <p:cNvCxnSpPr/>
          <p:nvPr/>
        </p:nvCxnSpPr>
        <p:spPr>
          <a:xfrm>
            <a:off x="5033400" y="0"/>
            <a:ext cx="150900" cy="5184300"/>
          </a:xfrm>
          <a:prstGeom prst="straightConnector1">
            <a:avLst/>
          </a:prstGeom>
          <a:noFill/>
          <a:ln cap="flat" cmpd="sng" w="152400">
            <a:solidFill>
              <a:srgbClr val="FF0000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00" name="Shape 100"/>
          <p:cNvSpPr/>
          <p:nvPr/>
        </p:nvSpPr>
        <p:spPr>
          <a:xfrm>
            <a:off x="3624050" y="2114025"/>
            <a:ext cx="1040100" cy="805500"/>
          </a:xfrm>
          <a:prstGeom prst="ellipse">
            <a:avLst/>
          </a:prstGeom>
          <a:noFill/>
          <a:ln cap="flat" cmpd="sng" w="762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/>
        </p:nvSpPr>
        <p:spPr>
          <a:xfrm>
            <a:off x="6293150" y="2114025"/>
            <a:ext cx="2112600" cy="805500"/>
          </a:xfrm>
          <a:prstGeom prst="ellipse">
            <a:avLst/>
          </a:prstGeom>
          <a:noFill/>
          <a:ln cap="flat" cmpd="sng" w="762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This split in the Christian Church is known as the Great Schism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604025" y="1912700"/>
            <a:ext cx="7771500" cy="90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</a:rPr>
              <a:t>The Christian Church was now split in two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00FF00"/>
              </a:solidFill>
            </a:endParaRPr>
          </a:p>
          <a:p>
            <a:pPr indent="-419100" lvl="0" marL="457200" rtl="0">
              <a:spcBef>
                <a:spcPts val="0"/>
              </a:spcBef>
              <a:buClr>
                <a:srgbClr val="FF9900"/>
              </a:buClr>
              <a:buSzPct val="100000"/>
              <a:buAutoNum type="arabicParenR"/>
            </a:pPr>
            <a:r>
              <a:rPr lang="en" sz="3000">
                <a:solidFill>
                  <a:srgbClr val="FF9900"/>
                </a:solidFill>
              </a:rPr>
              <a:t>The Roman Catholic Church in the West</a:t>
            </a:r>
          </a:p>
          <a:p>
            <a:pPr indent="-419100" lvl="0" marL="457200">
              <a:spcBef>
                <a:spcPts val="0"/>
              </a:spcBef>
              <a:buClr>
                <a:srgbClr val="FF00FF"/>
              </a:buClr>
              <a:buSzPct val="100000"/>
              <a:buAutoNum type="arabicParenR"/>
            </a:pPr>
            <a:r>
              <a:rPr lang="en" sz="3000">
                <a:solidFill>
                  <a:srgbClr val="FF00FF"/>
                </a:solidFill>
              </a:rPr>
              <a:t>The Orthodox Church in the East. 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200"/>
                                        <p:tgtEl>
                                          <p:spTgt spid="1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2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200"/>
                                        <p:tgtEl>
                                          <p:spTgt spid="1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4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200"/>
                                        <p:tgtEl>
                                          <p:spTgt spid="10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6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200"/>
                                        <p:tgtEl>
                                          <p:spTgt spid="10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