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irishtimes.com/search/search-7.1213540?tag_organisation=High%20Court&amp;article=true" TargetMode="External"/><Relationship Id="rId4" Type="http://schemas.openxmlformats.org/officeDocument/2006/relationships/hyperlink" Target="http://www.irishtimes.com/search/search-7.1213540?tag_location=Ireland&amp;article=tru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irishtimes.com/search/search-7.1213540?tag_organisation=Oireachtas&amp;article=tru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irishtimes.com/search/search-7.1213540?tag_person=Savita%20Halappanavar&amp;article=true" TargetMode="External"/><Relationship Id="rId4" Type="http://schemas.openxmlformats.org/officeDocument/2006/relationships/hyperlink" Target="http://www.irishtimes.com/topics/james-reill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irishtimes.com/search/search-7.1213540?tag_organisation=Health%20Committee&amp;article=true" TargetMode="External"/><Relationship Id="rId4" Type="http://schemas.openxmlformats.org/officeDocument/2006/relationships/hyperlink" Target="http://www.irishtimes.com/search/search-7.1213540?tag_person=Michael%20D%20Higgins&amp;article=tru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www.irishtimes.com/search/search-7.1213540?tag_organisation=Department%20of%20Health&amp;article=tru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www.irishtimes.com/search/search-7.1213540?tag_person=Amanda%20Mellet&amp;article=tru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youtube.com/v/5dSICoqnFGA" TargetMode="External"/><Relationship Id="rId4" Type="http://schemas.openxmlformats.org/officeDocument/2006/relationships/image" Target="../media/image0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Abortion in Ireland</a:t>
            </a:r>
          </a:p>
        </p:txBody>
      </p:sp>
      <p:pic>
        <p:nvPicPr>
          <p:cNvPr descr="Image result for Abortion in Ireland" id="55" name="Shape 55"/>
          <p:cNvPicPr preferRelativeResize="0"/>
          <p:nvPr/>
        </p:nvPicPr>
        <p:blipFill>
          <a:blip r:embed="rId3">
            <a:alphaModFix/>
          </a:blip>
          <a:stretch>
            <a:fillRect/>
          </a:stretch>
        </p:blipFill>
        <p:spPr>
          <a:xfrm>
            <a:off x="869374" y="744575"/>
            <a:ext cx="7405250" cy="39371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59" name="Shape 59"/>
        <p:cNvGrpSpPr/>
        <p:nvPr/>
      </p:nvGrpSpPr>
      <p:grpSpPr>
        <a:xfrm>
          <a:off x="0" y="0"/>
          <a:ext cx="0" cy="0"/>
          <a:chOff x="0" y="0"/>
          <a:chExt cx="0" cy="0"/>
        </a:xfrm>
      </p:grpSpPr>
      <p:sp>
        <p:nvSpPr>
          <p:cNvPr id="60" name="Shape 60"/>
          <p:cNvSpPr txBox="1"/>
          <p:nvPr>
            <p:ph type="title"/>
          </p:nvPr>
        </p:nvSpPr>
        <p:spPr>
          <a:xfrm>
            <a:off x="311700" y="327575"/>
            <a:ext cx="8520600" cy="572700"/>
          </a:xfrm>
          <a:prstGeom prst="rect">
            <a:avLst/>
          </a:prstGeom>
        </p:spPr>
        <p:txBody>
          <a:bodyPr anchorCtr="0" anchor="t" bIns="91425" lIns="91425" rIns="91425" tIns="91425">
            <a:noAutofit/>
          </a:bodyPr>
          <a:lstStyle/>
          <a:p>
            <a:pPr lvl="0" algn="ctr">
              <a:spcBef>
                <a:spcPts val="0"/>
              </a:spcBef>
              <a:buNone/>
            </a:pPr>
            <a:r>
              <a:rPr b="1" lang="en">
                <a:solidFill>
                  <a:srgbClr val="6AA84F"/>
                </a:solidFill>
              </a:rPr>
              <a:t>Abortion in Ireland Timeline</a:t>
            </a:r>
          </a:p>
        </p:txBody>
      </p:sp>
      <p:sp>
        <p:nvSpPr>
          <p:cNvPr id="61" name="Shape 61"/>
          <p:cNvSpPr txBox="1"/>
          <p:nvPr>
            <p:ph idx="1" type="body"/>
          </p:nvPr>
        </p:nvSpPr>
        <p:spPr>
          <a:xfrm>
            <a:off x="311700" y="1001475"/>
            <a:ext cx="8520600" cy="3416400"/>
          </a:xfrm>
          <a:prstGeom prst="rect">
            <a:avLst/>
          </a:prstGeom>
        </p:spPr>
        <p:txBody>
          <a:bodyPr anchorCtr="0" anchor="t" bIns="91425" lIns="91425" rIns="91425" tIns="91425">
            <a:noAutofit/>
          </a:bodyPr>
          <a:lstStyle/>
          <a:p>
            <a:pPr lvl="0">
              <a:spcBef>
                <a:spcPts val="0"/>
              </a:spcBef>
              <a:buNone/>
            </a:pPr>
            <a:r>
              <a:rPr b="1" lang="en">
                <a:solidFill>
                  <a:srgbClr val="444444"/>
                </a:solidFill>
                <a:highlight>
                  <a:srgbClr val="FFFFFF"/>
                </a:highlight>
                <a:latin typeface="Georgia"/>
                <a:ea typeface="Georgia"/>
                <a:cs typeface="Georgia"/>
                <a:sym typeface="Georgia"/>
              </a:rPr>
              <a:t>1983 </a:t>
            </a:r>
            <a:r>
              <a:rPr lang="en">
                <a:solidFill>
                  <a:srgbClr val="444444"/>
                </a:solidFill>
                <a:highlight>
                  <a:srgbClr val="FFFFFF"/>
                </a:highlight>
                <a:latin typeface="Georgia"/>
                <a:ea typeface="Georgia"/>
                <a:cs typeface="Georgia"/>
                <a:sym typeface="Georgia"/>
              </a:rPr>
              <a:t>Referendum leads to constitutional amendment </a:t>
            </a:r>
            <a:r>
              <a:rPr b="1" lang="en">
                <a:solidFill>
                  <a:srgbClr val="9900FF"/>
                </a:solidFill>
                <a:highlight>
                  <a:srgbClr val="FFFFFF"/>
                </a:highlight>
                <a:latin typeface="Georgia"/>
                <a:ea typeface="Georgia"/>
                <a:cs typeface="Georgia"/>
                <a:sym typeface="Georgia"/>
              </a:rPr>
              <a:t>recognising the right to life of the unborn child.</a:t>
            </a:r>
          </a:p>
          <a:p>
            <a:pPr lvl="0">
              <a:spcBef>
                <a:spcPts val="0"/>
              </a:spcBef>
              <a:buNone/>
            </a:pPr>
            <a:r>
              <a:t/>
            </a:r>
            <a:endParaRPr>
              <a:solidFill>
                <a:srgbClr val="444444"/>
              </a:solidFill>
              <a:highlight>
                <a:srgbClr val="FFFFFF"/>
              </a:highlight>
              <a:latin typeface="Georgia"/>
              <a:ea typeface="Georgia"/>
              <a:cs typeface="Georgia"/>
              <a:sym typeface="Georgia"/>
            </a:endParaRPr>
          </a:p>
          <a:p>
            <a:pPr lvl="0">
              <a:spcBef>
                <a:spcPts val="0"/>
              </a:spcBef>
              <a:buNone/>
            </a:pPr>
            <a:r>
              <a:rPr b="1" lang="en">
                <a:solidFill>
                  <a:srgbClr val="444444"/>
                </a:solidFill>
                <a:highlight>
                  <a:srgbClr val="FFFFFF"/>
                </a:highlight>
                <a:latin typeface="Georgia"/>
                <a:ea typeface="Georgia"/>
                <a:cs typeface="Georgia"/>
                <a:sym typeface="Georgia"/>
              </a:rPr>
              <a:t>1986 </a:t>
            </a:r>
            <a:r>
              <a:rPr lang="en">
                <a:solidFill>
                  <a:srgbClr val="23517A"/>
                </a:solidFill>
                <a:highlight>
                  <a:srgbClr val="FFFFFF"/>
                </a:highlight>
                <a:latin typeface="Georgia"/>
                <a:ea typeface="Georgia"/>
                <a:cs typeface="Georgia"/>
                <a:sym typeface="Georgia"/>
                <a:hlinkClick r:id="rId3"/>
              </a:rPr>
              <a:t>High Court</a:t>
            </a:r>
            <a:r>
              <a:rPr lang="en">
                <a:solidFill>
                  <a:srgbClr val="444444"/>
                </a:solidFill>
                <a:highlight>
                  <a:srgbClr val="FFFFFF"/>
                </a:highlight>
                <a:latin typeface="Georgia"/>
                <a:ea typeface="Georgia"/>
                <a:cs typeface="Georgia"/>
                <a:sym typeface="Georgia"/>
              </a:rPr>
              <a:t> rules that  </a:t>
            </a:r>
            <a:r>
              <a:rPr b="1" lang="en">
                <a:solidFill>
                  <a:srgbClr val="FF00FF"/>
                </a:solidFill>
                <a:highlight>
                  <a:srgbClr val="FFFFFF"/>
                </a:highlight>
                <a:latin typeface="Georgia"/>
                <a:ea typeface="Georgia"/>
                <a:cs typeface="Georgia"/>
                <a:sym typeface="Georgia"/>
              </a:rPr>
              <a:t>women in </a:t>
            </a:r>
            <a:r>
              <a:rPr b="1" lang="en">
                <a:solidFill>
                  <a:srgbClr val="FF00FF"/>
                </a:solidFill>
                <a:highlight>
                  <a:srgbClr val="FFFFFF"/>
                </a:highlight>
                <a:latin typeface="Georgia"/>
                <a:ea typeface="Georgia"/>
                <a:cs typeface="Georgia"/>
                <a:sym typeface="Georgia"/>
                <a:hlinkClick r:id="rId4"/>
              </a:rPr>
              <a:t>Ireland</a:t>
            </a:r>
            <a:r>
              <a:rPr b="1" lang="en">
                <a:solidFill>
                  <a:srgbClr val="FF00FF"/>
                </a:solidFill>
                <a:highlight>
                  <a:srgbClr val="FFFFFF"/>
                </a:highlight>
                <a:latin typeface="Georgia"/>
                <a:ea typeface="Georgia"/>
                <a:cs typeface="Georgia"/>
                <a:sym typeface="Georgia"/>
              </a:rPr>
              <a:t> who look for information on abortion outside the State is in breach of Constitution</a:t>
            </a:r>
            <a:r>
              <a:rPr lang="en">
                <a:solidFill>
                  <a:srgbClr val="444444"/>
                </a:solidFill>
                <a:highlight>
                  <a:srgbClr val="FFFFFF"/>
                </a:highlight>
                <a:latin typeface="Georgia"/>
                <a:ea typeface="Georgia"/>
                <a:cs typeface="Georgia"/>
                <a:sym typeface="Georgia"/>
              </a:rPr>
              <a:t>, as under the 1983 amendment it undermines right of the child to life. </a:t>
            </a:r>
          </a:p>
          <a:p>
            <a:pPr lvl="0">
              <a:spcBef>
                <a:spcPts val="0"/>
              </a:spcBef>
              <a:buNone/>
            </a:pPr>
            <a:r>
              <a:t/>
            </a:r>
            <a:endParaRPr>
              <a:solidFill>
                <a:srgbClr val="444444"/>
              </a:solidFill>
              <a:highlight>
                <a:srgbClr val="FFFFFF"/>
              </a:highlight>
              <a:latin typeface="Georgia"/>
              <a:ea typeface="Georgia"/>
              <a:cs typeface="Georgia"/>
              <a:sym typeface="Georgia"/>
            </a:endParaRPr>
          </a:p>
          <a:p>
            <a:pPr lvl="0">
              <a:spcBef>
                <a:spcPts val="0"/>
              </a:spcBef>
              <a:buNone/>
            </a:pPr>
            <a:r>
              <a:rPr b="1" lang="en">
                <a:solidFill>
                  <a:srgbClr val="444444"/>
                </a:solidFill>
                <a:highlight>
                  <a:srgbClr val="FFFFFF"/>
                </a:highlight>
                <a:latin typeface="Georgia"/>
                <a:ea typeface="Georgia"/>
                <a:cs typeface="Georgia"/>
                <a:sym typeface="Georgia"/>
              </a:rPr>
              <a:t>1992 </a:t>
            </a:r>
            <a:r>
              <a:rPr lang="en">
                <a:solidFill>
                  <a:srgbClr val="444444"/>
                </a:solidFill>
                <a:highlight>
                  <a:srgbClr val="FFFFFF"/>
                </a:highlight>
                <a:latin typeface="Georgia"/>
                <a:ea typeface="Georgia"/>
                <a:cs typeface="Georgia"/>
                <a:sym typeface="Georgia"/>
              </a:rPr>
              <a:t>X case in which High Court ruling </a:t>
            </a:r>
            <a:r>
              <a:rPr b="1" lang="en">
                <a:solidFill>
                  <a:srgbClr val="FF9900"/>
                </a:solidFill>
                <a:highlight>
                  <a:srgbClr val="FFFFFF"/>
                </a:highlight>
                <a:latin typeface="Georgia"/>
                <a:ea typeface="Georgia"/>
                <a:cs typeface="Georgia"/>
                <a:sym typeface="Georgia"/>
              </a:rPr>
              <a:t>prevents a 14-year-old rape victim from travelling abroad for an abortion.</a:t>
            </a:r>
            <a:r>
              <a:rPr lang="en">
                <a:solidFill>
                  <a:srgbClr val="444444"/>
                </a:solidFill>
                <a:highlight>
                  <a:srgbClr val="FFFFFF"/>
                </a:highlight>
                <a:latin typeface="Georgia"/>
                <a:ea typeface="Georgia"/>
                <a:cs typeface="Georgia"/>
                <a:sym typeface="Georgia"/>
              </a:rPr>
              <a:t>The girl’s life is deemed to be at risk through the threat of suicide.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65" name="Shape 65"/>
        <p:cNvGrpSpPr/>
        <p:nvPr/>
      </p:nvGrpSpPr>
      <p:grpSpPr>
        <a:xfrm>
          <a:off x="0" y="0"/>
          <a:ext cx="0" cy="0"/>
          <a:chOff x="0" y="0"/>
          <a:chExt cx="0" cy="0"/>
        </a:xfrm>
      </p:grpSpPr>
      <p:sp>
        <p:nvSpPr>
          <p:cNvPr id="66" name="Shape 66"/>
          <p:cNvSpPr txBox="1"/>
          <p:nvPr/>
        </p:nvSpPr>
        <p:spPr>
          <a:xfrm>
            <a:off x="176250" y="1071750"/>
            <a:ext cx="8791500" cy="3000000"/>
          </a:xfrm>
          <a:prstGeom prst="rect">
            <a:avLst/>
          </a:prstGeom>
          <a:noFill/>
          <a:ln>
            <a:noFill/>
          </a:ln>
        </p:spPr>
        <p:txBody>
          <a:bodyPr anchorCtr="0" anchor="ctr" bIns="91425" lIns="91425" rIns="91425" tIns="91425">
            <a:noAutofit/>
          </a:bodyPr>
          <a:lstStyle/>
          <a:p>
            <a:pPr lvl="0">
              <a:spcBef>
                <a:spcPts val="0"/>
              </a:spcBef>
              <a:buNone/>
            </a:pPr>
            <a:r>
              <a:rPr b="1" lang="en" sz="2400">
                <a:solidFill>
                  <a:srgbClr val="444444"/>
                </a:solidFill>
                <a:highlight>
                  <a:srgbClr val="FFFFFF"/>
                </a:highlight>
                <a:latin typeface="Georgia"/>
                <a:ea typeface="Georgia"/>
                <a:cs typeface="Georgia"/>
                <a:sym typeface="Georgia"/>
              </a:rPr>
              <a:t>1992</a:t>
            </a:r>
            <a:r>
              <a:rPr lang="en" sz="2400">
                <a:solidFill>
                  <a:srgbClr val="444444"/>
                </a:solidFill>
                <a:highlight>
                  <a:srgbClr val="FFFFFF"/>
                </a:highlight>
                <a:latin typeface="Georgia"/>
                <a:ea typeface="Georgia"/>
                <a:cs typeface="Georgia"/>
                <a:sym typeface="Georgia"/>
              </a:rPr>
              <a:t> Two referendums are held and further vary the Constitution by </a:t>
            </a:r>
            <a:r>
              <a:rPr lang="en" sz="2400">
                <a:solidFill>
                  <a:srgbClr val="FF00FF"/>
                </a:solidFill>
                <a:highlight>
                  <a:srgbClr val="FFFFFF"/>
                </a:highlight>
                <a:latin typeface="Georgia"/>
                <a:ea typeface="Georgia"/>
                <a:cs typeface="Georgia"/>
                <a:sym typeface="Georgia"/>
              </a:rPr>
              <a:t>protecting the right of the mother to travel and to receive information on services abroad.</a:t>
            </a:r>
          </a:p>
          <a:p>
            <a:pPr lvl="0">
              <a:spcBef>
                <a:spcPts val="0"/>
              </a:spcBef>
              <a:buNone/>
            </a:pPr>
            <a:r>
              <a:t/>
            </a:r>
            <a:endParaRPr sz="2400">
              <a:solidFill>
                <a:srgbClr val="FF00FF"/>
              </a:solidFill>
              <a:highlight>
                <a:srgbClr val="FFFFFF"/>
              </a:highlight>
              <a:latin typeface="Georgia"/>
              <a:ea typeface="Georgia"/>
              <a:cs typeface="Georgia"/>
              <a:sym typeface="Georgia"/>
            </a:endParaRPr>
          </a:p>
          <a:p>
            <a:pPr lvl="0">
              <a:spcBef>
                <a:spcPts val="0"/>
              </a:spcBef>
              <a:buNone/>
            </a:pPr>
            <a:r>
              <a:rPr b="1" lang="en" sz="2400">
                <a:solidFill>
                  <a:srgbClr val="444444"/>
                </a:solidFill>
                <a:highlight>
                  <a:srgbClr val="FFFFFF"/>
                </a:highlight>
                <a:latin typeface="Georgia"/>
                <a:ea typeface="Georgia"/>
                <a:cs typeface="Georgia"/>
                <a:sym typeface="Georgia"/>
              </a:rPr>
              <a:t>1997</a:t>
            </a:r>
            <a:r>
              <a:rPr lang="en" sz="2400">
                <a:solidFill>
                  <a:srgbClr val="444444"/>
                </a:solidFill>
                <a:highlight>
                  <a:srgbClr val="FFFFFF"/>
                </a:highlight>
                <a:latin typeface="Georgia"/>
                <a:ea typeface="Georgia"/>
                <a:cs typeface="Georgia"/>
                <a:sym typeface="Georgia"/>
              </a:rPr>
              <a:t> C case emerges in which a teenager becomes pregnant as a result of rape and seeks an abortion in the UK.</a:t>
            </a:r>
          </a:p>
          <a:p>
            <a:pPr lvl="0">
              <a:spcBef>
                <a:spcPts val="0"/>
              </a:spcBef>
              <a:buNone/>
            </a:pPr>
            <a:r>
              <a:t/>
            </a:r>
            <a:endParaRPr sz="2400">
              <a:solidFill>
                <a:srgbClr val="444444"/>
              </a:solidFill>
              <a:highlight>
                <a:srgbClr val="FFFFFF"/>
              </a:highlight>
              <a:latin typeface="Georgia"/>
              <a:ea typeface="Georgia"/>
              <a:cs typeface="Georgia"/>
              <a:sym typeface="Georgia"/>
            </a:endParaRPr>
          </a:p>
          <a:p>
            <a:pPr lvl="0" rtl="0">
              <a:spcBef>
                <a:spcPts val="0"/>
              </a:spcBef>
              <a:buNone/>
            </a:pPr>
            <a:r>
              <a:rPr b="1" lang="en" sz="2400">
                <a:solidFill>
                  <a:srgbClr val="444444"/>
                </a:solidFill>
                <a:highlight>
                  <a:srgbClr val="FFFFFF"/>
                </a:highlight>
                <a:latin typeface="Georgia"/>
                <a:ea typeface="Georgia"/>
                <a:cs typeface="Georgia"/>
                <a:sym typeface="Georgia"/>
              </a:rPr>
              <a:t>1999</a:t>
            </a:r>
            <a:r>
              <a:rPr lang="en" sz="2400">
                <a:solidFill>
                  <a:srgbClr val="444444"/>
                </a:solidFill>
                <a:highlight>
                  <a:srgbClr val="FFFFFF"/>
                </a:highlight>
                <a:latin typeface="Georgia"/>
                <a:ea typeface="Georgia"/>
                <a:cs typeface="Georgia"/>
                <a:sym typeface="Georgia"/>
              </a:rPr>
              <a:t> The government publishes a Green Paper outlining </a:t>
            </a:r>
            <a:r>
              <a:rPr lang="en" sz="2400">
                <a:solidFill>
                  <a:srgbClr val="FF0000"/>
                </a:solidFill>
                <a:highlight>
                  <a:srgbClr val="FFFFFF"/>
                </a:highlight>
                <a:latin typeface="Georgia"/>
                <a:ea typeface="Georgia"/>
                <a:cs typeface="Georgia"/>
                <a:sym typeface="Georgia"/>
              </a:rPr>
              <a:t>several options on the approach to abortion</a:t>
            </a:r>
            <a:r>
              <a:rPr lang="en" sz="2400">
                <a:solidFill>
                  <a:srgbClr val="444444"/>
                </a:solidFill>
                <a:highlight>
                  <a:srgbClr val="FFFFFF"/>
                </a:highlight>
                <a:latin typeface="Georgia"/>
                <a:ea typeface="Georgia"/>
                <a:cs typeface="Georgia"/>
                <a:sym typeface="Georgia"/>
              </a:rPr>
              <a:t>. These include constitutional and legislative changes, among them the complete ban on abortion; a restriction in the application of the X case in further cases, and </a:t>
            </a:r>
            <a:r>
              <a:rPr lang="en" sz="2400">
                <a:solidFill>
                  <a:srgbClr val="FF0000"/>
                </a:solidFill>
                <a:highlight>
                  <a:srgbClr val="FFFFFF"/>
                </a:highlight>
                <a:latin typeface="Georgia"/>
                <a:ea typeface="Georgia"/>
                <a:cs typeface="Georgia"/>
                <a:sym typeface="Georgia"/>
              </a:rPr>
              <a:t>legislation to regulate abortion</a:t>
            </a:r>
            <a:r>
              <a:rPr lang="en" sz="2400">
                <a:solidFill>
                  <a:srgbClr val="444444"/>
                </a:solidFill>
                <a:highlight>
                  <a:srgbClr val="FFFFFF"/>
                </a:highlight>
                <a:latin typeface="Georgia"/>
                <a:ea typeface="Georgia"/>
                <a:cs typeface="Georgia"/>
                <a:sym typeface="Georgia"/>
              </a:rPr>
              <a:t> in respect of the X case.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70" name="Shape 70"/>
        <p:cNvGrpSpPr/>
        <p:nvPr/>
      </p:nvGrpSpPr>
      <p:grpSpPr>
        <a:xfrm>
          <a:off x="0" y="0"/>
          <a:ext cx="0" cy="0"/>
          <a:chOff x="0" y="0"/>
          <a:chExt cx="0" cy="0"/>
        </a:xfrm>
      </p:grpSpPr>
      <p:sp>
        <p:nvSpPr>
          <p:cNvPr id="71" name="Shape 71"/>
          <p:cNvSpPr txBox="1"/>
          <p:nvPr>
            <p:ph idx="1" type="body"/>
          </p:nvPr>
        </p:nvSpPr>
        <p:spPr>
          <a:xfrm>
            <a:off x="311700" y="347150"/>
            <a:ext cx="8520600" cy="3416400"/>
          </a:xfrm>
          <a:prstGeom prst="rect">
            <a:avLst/>
          </a:prstGeom>
        </p:spPr>
        <p:txBody>
          <a:bodyPr anchorCtr="0" anchor="t" bIns="91425" lIns="91425" rIns="91425" tIns="91425">
            <a:noAutofit/>
          </a:bodyPr>
          <a:lstStyle/>
          <a:p>
            <a:pPr lvl="0" rtl="0">
              <a:spcBef>
                <a:spcPts val="0"/>
              </a:spcBef>
              <a:spcAft>
                <a:spcPts val="0"/>
              </a:spcAft>
              <a:buNone/>
            </a:pPr>
            <a:r>
              <a:rPr b="1" lang="en" sz="2400">
                <a:solidFill>
                  <a:srgbClr val="444444"/>
                </a:solidFill>
                <a:highlight>
                  <a:srgbClr val="FFFFFF"/>
                </a:highlight>
                <a:latin typeface="Georgia"/>
                <a:ea typeface="Georgia"/>
                <a:cs typeface="Georgia"/>
                <a:sym typeface="Georgia"/>
              </a:rPr>
              <a:t>2000 </a:t>
            </a:r>
            <a:r>
              <a:rPr lang="en" sz="2400">
                <a:solidFill>
                  <a:srgbClr val="444444"/>
                </a:solidFill>
                <a:highlight>
                  <a:srgbClr val="FFFFFF"/>
                </a:highlight>
                <a:latin typeface="Georgia"/>
                <a:ea typeface="Georgia"/>
                <a:cs typeface="Georgia"/>
                <a:sym typeface="Georgia"/>
              </a:rPr>
              <a:t>An all-party </a:t>
            </a:r>
            <a:r>
              <a:rPr lang="en" sz="2400">
                <a:solidFill>
                  <a:srgbClr val="23517A"/>
                </a:solidFill>
                <a:highlight>
                  <a:srgbClr val="FFFFFF"/>
                </a:highlight>
                <a:latin typeface="Georgia"/>
                <a:ea typeface="Georgia"/>
                <a:cs typeface="Georgia"/>
                <a:sym typeface="Georgia"/>
                <a:hlinkClick r:id="rId3"/>
              </a:rPr>
              <a:t>Oireachtas</a:t>
            </a:r>
            <a:r>
              <a:rPr lang="en" sz="2400">
                <a:solidFill>
                  <a:srgbClr val="444444"/>
                </a:solidFill>
                <a:highlight>
                  <a:srgbClr val="FFFFFF"/>
                </a:highlight>
                <a:latin typeface="Georgia"/>
                <a:ea typeface="Georgia"/>
                <a:cs typeface="Georgia"/>
                <a:sym typeface="Georgia"/>
              </a:rPr>
              <a:t> committee publishes a paper following talks, which fails to gain a consensus .</a:t>
            </a:r>
          </a:p>
          <a:p>
            <a:pPr lvl="0">
              <a:spcBef>
                <a:spcPts val="0"/>
              </a:spcBef>
              <a:spcAft>
                <a:spcPts val="0"/>
              </a:spcAft>
              <a:buClr>
                <a:schemeClr val="dk1"/>
              </a:buClr>
              <a:buSzPct val="45833"/>
              <a:buFont typeface="Arial"/>
              <a:buNone/>
            </a:pPr>
            <a:r>
              <a:t/>
            </a:r>
            <a:endParaRPr sz="2400">
              <a:solidFill>
                <a:srgbClr val="444444"/>
              </a:solidFill>
              <a:highlight>
                <a:srgbClr val="FFFFFF"/>
              </a:highlight>
              <a:latin typeface="Georgia"/>
              <a:ea typeface="Georgia"/>
              <a:cs typeface="Georgia"/>
              <a:sym typeface="Georgia"/>
            </a:endParaRPr>
          </a:p>
          <a:p>
            <a:pPr lvl="0" rtl="0">
              <a:spcBef>
                <a:spcPts val="0"/>
              </a:spcBef>
              <a:spcAft>
                <a:spcPts val="0"/>
              </a:spcAft>
              <a:buNone/>
            </a:pPr>
            <a:r>
              <a:rPr b="1" lang="en" sz="2400">
                <a:solidFill>
                  <a:srgbClr val="444444"/>
                </a:solidFill>
                <a:highlight>
                  <a:srgbClr val="FFFFFF"/>
                </a:highlight>
                <a:latin typeface="Georgia"/>
                <a:ea typeface="Georgia"/>
                <a:cs typeface="Georgia"/>
                <a:sym typeface="Georgia"/>
              </a:rPr>
              <a:t>2002</a:t>
            </a:r>
            <a:r>
              <a:rPr lang="en" sz="2400">
                <a:solidFill>
                  <a:srgbClr val="444444"/>
                </a:solidFill>
                <a:highlight>
                  <a:srgbClr val="FFFFFF"/>
                </a:highlight>
                <a:latin typeface="Georgia"/>
                <a:ea typeface="Georgia"/>
                <a:cs typeface="Georgia"/>
                <a:sym typeface="Georgia"/>
              </a:rPr>
              <a:t> A referendum for an amendment aimed at setting aside the threat of </a:t>
            </a:r>
            <a:r>
              <a:rPr b="1" lang="en" sz="2400">
                <a:solidFill>
                  <a:srgbClr val="0000FF"/>
                </a:solidFill>
                <a:highlight>
                  <a:srgbClr val="FFFFFF"/>
                </a:highlight>
                <a:latin typeface="Georgia"/>
                <a:ea typeface="Georgia"/>
                <a:cs typeface="Georgia"/>
                <a:sym typeface="Georgia"/>
              </a:rPr>
              <a:t>suicide as grounds for a legal abortion is narrowly defeated</a:t>
            </a:r>
            <a:r>
              <a:rPr lang="en" sz="2400">
                <a:solidFill>
                  <a:srgbClr val="444444"/>
                </a:solidFill>
                <a:highlight>
                  <a:srgbClr val="FFFFFF"/>
                </a:highlight>
                <a:latin typeface="Georgia"/>
                <a:ea typeface="Georgia"/>
                <a:cs typeface="Georgia"/>
                <a:sym typeface="Georgia"/>
              </a:rPr>
              <a:t>.</a:t>
            </a:r>
          </a:p>
          <a:p>
            <a:pPr lvl="0">
              <a:spcBef>
                <a:spcPts val="0"/>
              </a:spcBef>
              <a:spcAft>
                <a:spcPts val="0"/>
              </a:spcAft>
              <a:buClr>
                <a:schemeClr val="dk1"/>
              </a:buClr>
              <a:buSzPct val="45833"/>
              <a:buFont typeface="Arial"/>
              <a:buNone/>
            </a:pPr>
            <a:r>
              <a:t/>
            </a:r>
            <a:endParaRPr sz="2400">
              <a:solidFill>
                <a:srgbClr val="444444"/>
              </a:solidFill>
              <a:highlight>
                <a:srgbClr val="FFFFFF"/>
              </a:highlight>
              <a:latin typeface="Georgia"/>
              <a:ea typeface="Georgia"/>
              <a:cs typeface="Georgia"/>
              <a:sym typeface="Georgia"/>
            </a:endParaRPr>
          </a:p>
          <a:p>
            <a:pPr lvl="0">
              <a:spcBef>
                <a:spcPts val="0"/>
              </a:spcBef>
              <a:spcAft>
                <a:spcPts val="0"/>
              </a:spcAft>
              <a:buClr>
                <a:schemeClr val="dk1"/>
              </a:buClr>
              <a:buSzPct val="45833"/>
              <a:buFont typeface="Arial"/>
              <a:buNone/>
            </a:pPr>
            <a:r>
              <a:rPr b="1" lang="en" sz="2400">
                <a:solidFill>
                  <a:srgbClr val="444444"/>
                </a:solidFill>
                <a:highlight>
                  <a:srgbClr val="FFFFFF"/>
                </a:highlight>
                <a:latin typeface="Georgia"/>
                <a:ea typeface="Georgia"/>
                <a:cs typeface="Georgia"/>
                <a:sym typeface="Georgia"/>
              </a:rPr>
              <a:t>2010</a:t>
            </a:r>
            <a:r>
              <a:rPr lang="en" sz="2400">
                <a:solidFill>
                  <a:srgbClr val="444444"/>
                </a:solidFill>
                <a:highlight>
                  <a:srgbClr val="FFFFFF"/>
                </a:highlight>
                <a:latin typeface="Georgia"/>
                <a:ea typeface="Georgia"/>
                <a:cs typeface="Georgia"/>
                <a:sym typeface="Georgia"/>
              </a:rPr>
              <a:t> After three women take a case against Ireland, the European Court of Human Rights rules </a:t>
            </a:r>
            <a:r>
              <a:rPr b="1" lang="en" sz="2400">
                <a:solidFill>
                  <a:srgbClr val="9900FF"/>
                </a:solidFill>
                <a:highlight>
                  <a:srgbClr val="FFFFFF"/>
                </a:highlight>
                <a:latin typeface="Georgia"/>
                <a:ea typeface="Georgia"/>
                <a:cs typeface="Georgia"/>
                <a:sym typeface="Georgia"/>
              </a:rPr>
              <a:t>the State has failed to provide clarity on the legal availability of abortion in circumstances where the mother’s life is at risk</a:t>
            </a:r>
            <a:r>
              <a:rPr b="1" lang="en" sz="2400">
                <a:solidFill>
                  <a:srgbClr val="444444"/>
                </a:solidFill>
                <a:highlight>
                  <a:srgbClr val="FFFFFF"/>
                </a:highlight>
                <a:latin typeface="Georgia"/>
                <a:ea typeface="Georgia"/>
                <a:cs typeface="Georgia"/>
                <a:sym typeface="Georgia"/>
              </a:rPr>
              <a:t>.</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75" name="Shape 75"/>
        <p:cNvGrpSpPr/>
        <p:nvPr/>
      </p:nvGrpSpPr>
      <p:grpSpPr>
        <a:xfrm>
          <a:off x="0" y="0"/>
          <a:ext cx="0" cy="0"/>
          <a:chOff x="0" y="0"/>
          <a:chExt cx="0" cy="0"/>
        </a:xfrm>
      </p:grpSpPr>
      <p:sp>
        <p:nvSpPr>
          <p:cNvPr id="76" name="Shape 76"/>
          <p:cNvSpPr txBox="1"/>
          <p:nvPr>
            <p:ph idx="1" type="body"/>
          </p:nvPr>
        </p:nvSpPr>
        <p:spPr>
          <a:xfrm>
            <a:off x="177475" y="212900"/>
            <a:ext cx="8966400" cy="3416400"/>
          </a:xfrm>
          <a:prstGeom prst="rect">
            <a:avLst/>
          </a:prstGeom>
        </p:spPr>
        <p:txBody>
          <a:bodyPr anchorCtr="0" anchor="t" bIns="91425" lIns="91425" rIns="91425" tIns="91425">
            <a:noAutofit/>
          </a:bodyPr>
          <a:lstStyle/>
          <a:p>
            <a:pPr lvl="0">
              <a:spcBef>
                <a:spcPts val="0"/>
              </a:spcBef>
              <a:buNone/>
            </a:pPr>
            <a:r>
              <a:rPr b="1" lang="en" sz="2400">
                <a:solidFill>
                  <a:srgbClr val="444444"/>
                </a:solidFill>
                <a:highlight>
                  <a:srgbClr val="FFFFFF"/>
                </a:highlight>
                <a:latin typeface="Georgia"/>
                <a:ea typeface="Georgia"/>
                <a:cs typeface="Georgia"/>
                <a:sym typeface="Georgia"/>
              </a:rPr>
              <a:t>October 2012</a:t>
            </a:r>
            <a:r>
              <a:rPr lang="en" sz="2400">
                <a:solidFill>
                  <a:srgbClr val="444444"/>
                </a:solidFill>
                <a:highlight>
                  <a:srgbClr val="FFFFFF"/>
                </a:highlight>
                <a:latin typeface="Georgia"/>
                <a:ea typeface="Georgia"/>
                <a:cs typeface="Georgia"/>
                <a:sym typeface="Georgia"/>
              </a:rPr>
              <a:t> </a:t>
            </a:r>
            <a:r>
              <a:rPr lang="en" sz="2400">
                <a:solidFill>
                  <a:srgbClr val="23517A"/>
                </a:solidFill>
                <a:highlight>
                  <a:srgbClr val="FFFFFF"/>
                </a:highlight>
                <a:latin typeface="Georgia"/>
                <a:ea typeface="Georgia"/>
                <a:cs typeface="Georgia"/>
                <a:sym typeface="Georgia"/>
                <a:hlinkClick r:id="rId3"/>
              </a:rPr>
              <a:t>Savita Halappanavar</a:t>
            </a:r>
            <a:r>
              <a:rPr lang="en" sz="2400">
                <a:solidFill>
                  <a:srgbClr val="444444"/>
                </a:solidFill>
                <a:highlight>
                  <a:srgbClr val="FFFFFF"/>
                </a:highlight>
                <a:latin typeface="Georgia"/>
                <a:ea typeface="Georgia"/>
                <a:cs typeface="Georgia"/>
                <a:sym typeface="Georgia"/>
              </a:rPr>
              <a:t> dies in Galway University Hospital a week after she was admitted while pregnant. Her husband says </a:t>
            </a:r>
            <a:r>
              <a:rPr b="1" lang="en" sz="2400">
                <a:solidFill>
                  <a:srgbClr val="0000FF"/>
                </a:solidFill>
                <a:highlight>
                  <a:srgbClr val="FFFFFF"/>
                </a:highlight>
                <a:latin typeface="Georgia"/>
                <a:ea typeface="Georgia"/>
                <a:cs typeface="Georgia"/>
                <a:sym typeface="Georgia"/>
              </a:rPr>
              <a:t>she repeatedly asked for her pregnancy to be terminated but this was refused because there was a foetal heartbeat</a:t>
            </a:r>
            <a:r>
              <a:rPr lang="en" sz="2400">
                <a:solidFill>
                  <a:srgbClr val="444444"/>
                </a:solidFill>
                <a:highlight>
                  <a:srgbClr val="FFFFFF"/>
                </a:highlight>
                <a:latin typeface="Georgia"/>
                <a:ea typeface="Georgia"/>
                <a:cs typeface="Georgia"/>
                <a:sym typeface="Georgia"/>
              </a:rPr>
              <a:t>.</a:t>
            </a:r>
          </a:p>
          <a:p>
            <a:pPr lvl="0">
              <a:spcBef>
                <a:spcPts val="0"/>
              </a:spcBef>
              <a:buNone/>
            </a:pPr>
            <a:r>
              <a:t/>
            </a:r>
            <a:endParaRPr sz="2400">
              <a:solidFill>
                <a:srgbClr val="444444"/>
              </a:solidFill>
              <a:highlight>
                <a:srgbClr val="FFFFFF"/>
              </a:highlight>
              <a:latin typeface="Georgia"/>
              <a:ea typeface="Georgia"/>
              <a:cs typeface="Georgia"/>
              <a:sym typeface="Georgia"/>
            </a:endParaRPr>
          </a:p>
          <a:p>
            <a:pPr lvl="0" rtl="0">
              <a:spcBef>
                <a:spcPts val="0"/>
              </a:spcBef>
              <a:spcAft>
                <a:spcPts val="0"/>
              </a:spcAft>
              <a:buNone/>
            </a:pPr>
            <a:r>
              <a:rPr b="1" lang="en" sz="2400">
                <a:solidFill>
                  <a:srgbClr val="444444"/>
                </a:solidFill>
                <a:highlight>
                  <a:srgbClr val="FFFFFF"/>
                </a:highlight>
                <a:latin typeface="Georgia"/>
                <a:ea typeface="Georgia"/>
                <a:cs typeface="Georgia"/>
                <a:sym typeface="Georgia"/>
              </a:rPr>
              <a:t>November 2012 </a:t>
            </a:r>
            <a:r>
              <a:rPr lang="en" sz="2400">
                <a:solidFill>
                  <a:srgbClr val="444444"/>
                </a:solidFill>
                <a:highlight>
                  <a:srgbClr val="FFFFFF"/>
                </a:highlight>
                <a:latin typeface="Georgia"/>
                <a:ea typeface="Georgia"/>
                <a:cs typeface="Georgia"/>
                <a:sym typeface="Georgia"/>
              </a:rPr>
              <a:t>Expert group reports to Minister for Health </a:t>
            </a:r>
            <a:r>
              <a:rPr lang="en" sz="2400">
                <a:solidFill>
                  <a:srgbClr val="23517A"/>
                </a:solidFill>
                <a:highlight>
                  <a:srgbClr val="FFFFFF"/>
                </a:highlight>
                <a:latin typeface="Georgia"/>
                <a:ea typeface="Georgia"/>
                <a:cs typeface="Georgia"/>
                <a:sym typeface="Georgia"/>
                <a:hlinkClick r:id="rId4"/>
              </a:rPr>
              <a:t>James Reilly</a:t>
            </a:r>
            <a:r>
              <a:rPr lang="en" sz="2400">
                <a:solidFill>
                  <a:srgbClr val="444444"/>
                </a:solidFill>
                <a:highlight>
                  <a:srgbClr val="FFFFFF"/>
                </a:highlight>
                <a:latin typeface="Georgia"/>
                <a:ea typeface="Georgia"/>
                <a:cs typeface="Georgia"/>
                <a:sym typeface="Georgia"/>
              </a:rPr>
              <a:t>on options for implementing European Court of Human Rights judgment.</a:t>
            </a:r>
          </a:p>
          <a:p>
            <a:pPr lvl="0">
              <a:spcBef>
                <a:spcPts val="0"/>
              </a:spcBef>
              <a:spcAft>
                <a:spcPts val="0"/>
              </a:spcAft>
              <a:buClr>
                <a:schemeClr val="dk1"/>
              </a:buClr>
              <a:buSzPct val="45833"/>
              <a:buFont typeface="Arial"/>
              <a:buNone/>
            </a:pPr>
            <a:r>
              <a:t/>
            </a:r>
            <a:endParaRPr sz="2400">
              <a:solidFill>
                <a:srgbClr val="444444"/>
              </a:solidFill>
              <a:highlight>
                <a:srgbClr val="FFFFFF"/>
              </a:highlight>
              <a:latin typeface="Georgia"/>
              <a:ea typeface="Georgia"/>
              <a:cs typeface="Georgia"/>
              <a:sym typeface="Georgia"/>
            </a:endParaRPr>
          </a:p>
          <a:p>
            <a:pPr lvl="0">
              <a:spcBef>
                <a:spcPts val="0"/>
              </a:spcBef>
              <a:spcAft>
                <a:spcPts val="0"/>
              </a:spcAft>
              <a:buClr>
                <a:schemeClr val="dk1"/>
              </a:buClr>
              <a:buSzPct val="84615"/>
              <a:buFont typeface="Arial"/>
              <a:buNone/>
            </a:pPr>
            <a:r>
              <a:t/>
            </a:r>
            <a:endParaRPr sz="1250">
              <a:solidFill>
                <a:srgbClr val="444444"/>
              </a:solidFill>
              <a:highlight>
                <a:srgbClr val="FFFFFF"/>
              </a:highlight>
              <a:latin typeface="Georgia"/>
              <a:ea typeface="Georgia"/>
              <a:cs typeface="Georgia"/>
              <a:sym typeface="Georgia"/>
            </a:endParaRPr>
          </a:p>
          <a:p>
            <a:pPr lvl="0">
              <a:spcBef>
                <a:spcPts val="0"/>
              </a:spcBef>
              <a:spcAft>
                <a:spcPts val="0"/>
              </a:spcAft>
              <a:buClr>
                <a:schemeClr val="dk1"/>
              </a:buClr>
              <a:buSzPct val="84615"/>
              <a:buFont typeface="Arial"/>
              <a:buNone/>
            </a:pPr>
            <a:r>
              <a:t/>
            </a:r>
            <a:endParaRPr sz="1250">
              <a:solidFill>
                <a:srgbClr val="444444"/>
              </a:solidFill>
              <a:highlight>
                <a:srgbClr val="FFFFFF"/>
              </a:highlight>
              <a:latin typeface="Georgia"/>
              <a:ea typeface="Georgia"/>
              <a:cs typeface="Georgia"/>
              <a:sym typeface="Georgia"/>
            </a:endParaRPr>
          </a:p>
          <a:p>
            <a:pPr lvl="0">
              <a:spcBef>
                <a:spcPts val="0"/>
              </a:spcBef>
              <a:buNone/>
            </a:pPr>
            <a:r>
              <a:t/>
            </a:r>
            <a:endParaRPr sz="2400">
              <a:solidFill>
                <a:srgbClr val="444444"/>
              </a:solidFill>
              <a:highlight>
                <a:srgbClr val="FFFFFF"/>
              </a:highlight>
              <a:latin typeface="Georgia"/>
              <a:ea typeface="Georgia"/>
              <a:cs typeface="Georgia"/>
              <a:sym typeface="Georgia"/>
            </a:endParaRPr>
          </a:p>
          <a:p>
            <a:pPr lvl="0">
              <a:spcBef>
                <a:spcPts val="0"/>
              </a:spcBef>
              <a:buNone/>
            </a:pPr>
            <a:r>
              <a:t/>
            </a:r>
            <a:endParaRPr sz="1250">
              <a:solidFill>
                <a:srgbClr val="444444"/>
              </a:solidFill>
              <a:highlight>
                <a:srgbClr val="FFFFFF"/>
              </a:highlight>
              <a:latin typeface="Georgia"/>
              <a:ea typeface="Georgia"/>
              <a:cs typeface="Georgia"/>
              <a:sym typeface="Georgia"/>
            </a:endParaRPr>
          </a:p>
          <a:p>
            <a:pPr lvl="0">
              <a:spcBef>
                <a:spcPts val="0"/>
              </a:spcBef>
              <a:buNone/>
            </a:pPr>
            <a:r>
              <a:t/>
            </a:r>
            <a:endParaRPr sz="1250">
              <a:solidFill>
                <a:srgbClr val="444444"/>
              </a:solidFill>
              <a:highlight>
                <a:srgbClr val="FFFFFF"/>
              </a:highlight>
              <a:latin typeface="Georgia"/>
              <a:ea typeface="Georgia"/>
              <a:cs typeface="Georgia"/>
              <a:sym typeface="Georgi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x="0" y="0"/>
          <a:ext cx="0" cy="0"/>
          <a:chOff x="0" y="0"/>
          <a:chExt cx="0" cy="0"/>
        </a:xfrm>
      </p:grpSpPr>
      <p:sp>
        <p:nvSpPr>
          <p:cNvPr id="81" name="Shape 81"/>
          <p:cNvSpPr txBox="1"/>
          <p:nvPr>
            <p:ph idx="1" type="body"/>
          </p:nvPr>
        </p:nvSpPr>
        <p:spPr>
          <a:xfrm>
            <a:off x="244575" y="514900"/>
            <a:ext cx="8520600" cy="3416400"/>
          </a:xfrm>
          <a:prstGeom prst="rect">
            <a:avLst/>
          </a:prstGeom>
        </p:spPr>
        <p:txBody>
          <a:bodyPr anchorCtr="0" anchor="t" bIns="91425" lIns="91425" rIns="91425" tIns="91425">
            <a:noAutofit/>
          </a:bodyPr>
          <a:lstStyle/>
          <a:p>
            <a:pPr lvl="0" rtl="0">
              <a:spcBef>
                <a:spcPts val="0"/>
              </a:spcBef>
              <a:spcAft>
                <a:spcPts val="0"/>
              </a:spcAft>
              <a:buNone/>
            </a:pPr>
            <a:r>
              <a:rPr b="1" lang="en" sz="2400">
                <a:solidFill>
                  <a:srgbClr val="444444"/>
                </a:solidFill>
                <a:highlight>
                  <a:srgbClr val="FFFFFF"/>
                </a:highlight>
                <a:latin typeface="Georgia"/>
                <a:ea typeface="Georgia"/>
                <a:cs typeface="Georgia"/>
                <a:sym typeface="Georgia"/>
              </a:rPr>
              <a:t>December 2012 </a:t>
            </a:r>
            <a:r>
              <a:rPr lang="en" sz="2400">
                <a:solidFill>
                  <a:srgbClr val="444444"/>
                </a:solidFill>
                <a:highlight>
                  <a:srgbClr val="FFFFFF"/>
                </a:highlight>
                <a:latin typeface="Georgia"/>
                <a:ea typeface="Georgia"/>
                <a:cs typeface="Georgia"/>
                <a:sym typeface="Georgia"/>
              </a:rPr>
              <a:t>Government decides the implementation of this judgment by way of legislation along with regulations offers the most appropriate method for dealing with the issue.</a:t>
            </a:r>
          </a:p>
          <a:p>
            <a:pPr lvl="0" rtl="0">
              <a:spcBef>
                <a:spcPts val="0"/>
              </a:spcBef>
              <a:spcAft>
                <a:spcPts val="0"/>
              </a:spcAft>
              <a:buNone/>
            </a:pPr>
            <a:r>
              <a:t/>
            </a:r>
            <a:endParaRPr b="1" sz="1250">
              <a:solidFill>
                <a:srgbClr val="444444"/>
              </a:solidFill>
              <a:highlight>
                <a:srgbClr val="FFFFFF"/>
              </a:highlight>
              <a:latin typeface="Georgia"/>
              <a:ea typeface="Georgia"/>
              <a:cs typeface="Georgia"/>
              <a:sym typeface="Georgia"/>
            </a:endParaRPr>
          </a:p>
          <a:p>
            <a:pPr lvl="0" rtl="0">
              <a:spcBef>
                <a:spcPts val="0"/>
              </a:spcBef>
              <a:spcAft>
                <a:spcPts val="0"/>
              </a:spcAft>
              <a:buNone/>
            </a:pPr>
            <a:r>
              <a:rPr b="1" lang="en" sz="2400">
                <a:solidFill>
                  <a:srgbClr val="444444"/>
                </a:solidFill>
                <a:highlight>
                  <a:srgbClr val="FFFFFF"/>
                </a:highlight>
                <a:latin typeface="Georgia"/>
                <a:ea typeface="Georgia"/>
                <a:cs typeface="Georgia"/>
                <a:sym typeface="Georgia"/>
              </a:rPr>
              <a:t>January, 2013</a:t>
            </a:r>
            <a:r>
              <a:rPr lang="en" sz="2400">
                <a:solidFill>
                  <a:srgbClr val="444444"/>
                </a:solidFill>
                <a:highlight>
                  <a:srgbClr val="FFFFFF"/>
                </a:highlight>
                <a:latin typeface="Georgia"/>
                <a:ea typeface="Georgia"/>
                <a:cs typeface="Georgia"/>
                <a:sym typeface="Georgia"/>
              </a:rPr>
              <a:t> The Oireachtas </a:t>
            </a:r>
            <a:r>
              <a:rPr lang="en" sz="2400">
                <a:solidFill>
                  <a:srgbClr val="23517A"/>
                </a:solidFill>
                <a:highlight>
                  <a:srgbClr val="FFFFFF"/>
                </a:highlight>
                <a:latin typeface="Georgia"/>
                <a:ea typeface="Georgia"/>
                <a:cs typeface="Georgia"/>
                <a:sym typeface="Georgia"/>
                <a:hlinkClick r:id="rId3"/>
              </a:rPr>
              <a:t>Health Committee</a:t>
            </a:r>
            <a:r>
              <a:rPr lang="en" sz="2400">
                <a:solidFill>
                  <a:srgbClr val="444444"/>
                </a:solidFill>
                <a:highlight>
                  <a:srgbClr val="FFFFFF"/>
                </a:highlight>
                <a:latin typeface="Georgia"/>
                <a:ea typeface="Georgia"/>
                <a:cs typeface="Georgia"/>
                <a:sym typeface="Georgia"/>
              </a:rPr>
              <a:t> begins public hearings on the implementation of the Government decision following the expert group report.</a:t>
            </a:r>
          </a:p>
          <a:p>
            <a:pPr lvl="0">
              <a:spcBef>
                <a:spcPts val="0"/>
              </a:spcBef>
              <a:spcAft>
                <a:spcPts val="0"/>
              </a:spcAft>
              <a:buClr>
                <a:schemeClr val="dk1"/>
              </a:buClr>
              <a:buSzPct val="45833"/>
              <a:buFont typeface="Arial"/>
              <a:buNone/>
            </a:pPr>
            <a:r>
              <a:t/>
            </a:r>
            <a:endParaRPr sz="2400">
              <a:solidFill>
                <a:srgbClr val="444444"/>
              </a:solidFill>
              <a:highlight>
                <a:srgbClr val="FFFFFF"/>
              </a:highlight>
              <a:latin typeface="Georgia"/>
              <a:ea typeface="Georgia"/>
              <a:cs typeface="Georgia"/>
              <a:sym typeface="Georgia"/>
            </a:endParaRPr>
          </a:p>
          <a:p>
            <a:pPr lvl="0">
              <a:spcBef>
                <a:spcPts val="0"/>
              </a:spcBef>
              <a:spcAft>
                <a:spcPts val="0"/>
              </a:spcAft>
              <a:buClr>
                <a:schemeClr val="dk1"/>
              </a:buClr>
              <a:buSzPct val="45833"/>
              <a:buFont typeface="Arial"/>
              <a:buNone/>
            </a:pPr>
            <a:r>
              <a:rPr b="1" lang="en" sz="2400">
                <a:solidFill>
                  <a:srgbClr val="444444"/>
                </a:solidFill>
                <a:highlight>
                  <a:srgbClr val="FFFFFF"/>
                </a:highlight>
                <a:latin typeface="Georgia"/>
                <a:ea typeface="Georgia"/>
                <a:cs typeface="Georgia"/>
                <a:sym typeface="Georgia"/>
              </a:rPr>
              <a:t>July 2013</a:t>
            </a:r>
            <a:r>
              <a:rPr lang="en" sz="2400">
                <a:solidFill>
                  <a:srgbClr val="444444"/>
                </a:solidFill>
                <a:highlight>
                  <a:srgbClr val="FFFFFF"/>
                </a:highlight>
                <a:latin typeface="Georgia"/>
                <a:ea typeface="Georgia"/>
                <a:cs typeface="Georgia"/>
                <a:sym typeface="Georgia"/>
              </a:rPr>
              <a:t> President </a:t>
            </a:r>
            <a:r>
              <a:rPr lang="en" sz="2400">
                <a:solidFill>
                  <a:srgbClr val="23517A"/>
                </a:solidFill>
                <a:highlight>
                  <a:srgbClr val="FFFFFF"/>
                </a:highlight>
                <a:latin typeface="Georgia"/>
                <a:ea typeface="Georgia"/>
                <a:cs typeface="Georgia"/>
                <a:sym typeface="Georgia"/>
                <a:hlinkClick r:id="rId4"/>
              </a:rPr>
              <a:t>Michael D Higgins</a:t>
            </a:r>
            <a:r>
              <a:rPr lang="en" sz="2400">
                <a:solidFill>
                  <a:srgbClr val="444444"/>
                </a:solidFill>
                <a:highlight>
                  <a:srgbClr val="FFFFFF"/>
                </a:highlight>
                <a:latin typeface="Georgia"/>
                <a:ea typeface="Georgia"/>
                <a:cs typeface="Georgia"/>
                <a:sym typeface="Georgia"/>
              </a:rPr>
              <a:t> signs </a:t>
            </a:r>
            <a:r>
              <a:rPr b="1" lang="en" sz="2400">
                <a:solidFill>
                  <a:srgbClr val="3C78D8"/>
                </a:solidFill>
                <a:highlight>
                  <a:srgbClr val="FFFFFF"/>
                </a:highlight>
                <a:latin typeface="Georgia"/>
                <a:ea typeface="Georgia"/>
                <a:cs typeface="Georgia"/>
                <a:sym typeface="Georgia"/>
              </a:rPr>
              <a:t>t</a:t>
            </a:r>
            <a:r>
              <a:rPr b="1" lang="en" sz="2400">
                <a:solidFill>
                  <a:srgbClr val="4A86E8"/>
                </a:solidFill>
                <a:highlight>
                  <a:srgbClr val="FFFFFF"/>
                </a:highlight>
                <a:latin typeface="Georgia"/>
                <a:ea typeface="Georgia"/>
                <a:cs typeface="Georgia"/>
                <a:sym typeface="Georgia"/>
              </a:rPr>
              <a:t>he Protection of Life During Pregnancy Bill into law</a:t>
            </a:r>
            <a:r>
              <a:rPr lang="en" sz="2400">
                <a:solidFill>
                  <a:srgbClr val="444444"/>
                </a:solidFill>
                <a:highlight>
                  <a:srgbClr val="FFFFFF"/>
                </a:highlight>
                <a:latin typeface="Georgia"/>
                <a:ea typeface="Georgia"/>
                <a:cs typeface="Georgia"/>
                <a:sym typeface="Georgia"/>
              </a:rPr>
              <a:t>.</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idx="1" type="body"/>
          </p:nvPr>
        </p:nvSpPr>
        <p:spPr>
          <a:xfrm>
            <a:off x="311700" y="313575"/>
            <a:ext cx="8520600" cy="3416400"/>
          </a:xfrm>
          <a:prstGeom prst="rect">
            <a:avLst/>
          </a:prstGeom>
        </p:spPr>
        <p:txBody>
          <a:bodyPr anchorCtr="0" anchor="t" bIns="91425" lIns="91425" rIns="91425" tIns="91425">
            <a:noAutofit/>
          </a:bodyPr>
          <a:lstStyle/>
          <a:p>
            <a:pPr lvl="0">
              <a:spcBef>
                <a:spcPts val="0"/>
              </a:spcBef>
              <a:buNone/>
            </a:pPr>
            <a:r>
              <a:rPr b="1" lang="en" sz="2400">
                <a:solidFill>
                  <a:srgbClr val="444444"/>
                </a:solidFill>
                <a:highlight>
                  <a:srgbClr val="FFFFFF"/>
                </a:highlight>
                <a:latin typeface="Georgia"/>
                <a:ea typeface="Georgia"/>
                <a:cs typeface="Georgia"/>
                <a:sym typeface="Georgia"/>
              </a:rPr>
              <a:t>June 2015</a:t>
            </a:r>
            <a:r>
              <a:rPr lang="en" sz="2400">
                <a:solidFill>
                  <a:srgbClr val="444444"/>
                </a:solidFill>
                <a:highlight>
                  <a:srgbClr val="FFFFFF"/>
                </a:highlight>
                <a:latin typeface="Georgia"/>
                <a:ea typeface="Georgia"/>
                <a:cs typeface="Georgia"/>
                <a:sym typeface="Georgia"/>
              </a:rPr>
              <a:t> The </a:t>
            </a:r>
            <a:r>
              <a:rPr b="1" lang="en" sz="2400">
                <a:solidFill>
                  <a:srgbClr val="FF9900"/>
                </a:solidFill>
                <a:highlight>
                  <a:srgbClr val="FFFFFF"/>
                </a:highlight>
                <a:latin typeface="Georgia"/>
                <a:ea typeface="Georgia"/>
                <a:cs typeface="Georgia"/>
                <a:sym typeface="Georgia"/>
              </a:rPr>
              <a:t>UN Committee on Economic, Social and Cultural Rights said it was concerned at Ireland’s “highly restrictive legislation on abortion”</a:t>
            </a:r>
            <a:r>
              <a:rPr lang="en" sz="2400">
                <a:solidFill>
                  <a:srgbClr val="444444"/>
                </a:solidFill>
                <a:highlight>
                  <a:srgbClr val="FFFFFF"/>
                </a:highlight>
                <a:latin typeface="Georgia"/>
                <a:ea typeface="Georgia"/>
                <a:cs typeface="Georgia"/>
                <a:sym typeface="Georgia"/>
              </a:rPr>
              <a:t> and calls for a referendum to repeal Article 40.3.3 of the Constitution.</a:t>
            </a:r>
          </a:p>
          <a:p>
            <a:pPr lvl="0">
              <a:spcBef>
                <a:spcPts val="0"/>
              </a:spcBef>
              <a:buNone/>
            </a:pPr>
            <a:r>
              <a:t/>
            </a:r>
            <a:endParaRPr sz="2400">
              <a:solidFill>
                <a:srgbClr val="444444"/>
              </a:solidFill>
              <a:highlight>
                <a:srgbClr val="FFFFFF"/>
              </a:highlight>
              <a:latin typeface="Georgia"/>
              <a:ea typeface="Georgia"/>
              <a:cs typeface="Georgia"/>
              <a:sym typeface="Georgia"/>
            </a:endParaRPr>
          </a:p>
          <a:p>
            <a:pPr lvl="0" rtl="0">
              <a:spcBef>
                <a:spcPts val="0"/>
              </a:spcBef>
              <a:spcAft>
                <a:spcPts val="0"/>
              </a:spcAft>
              <a:buNone/>
            </a:pPr>
            <a:r>
              <a:rPr b="1" lang="en" sz="2400">
                <a:solidFill>
                  <a:srgbClr val="444444"/>
                </a:solidFill>
                <a:highlight>
                  <a:srgbClr val="FFFFFF"/>
                </a:highlight>
                <a:latin typeface="Georgia"/>
                <a:ea typeface="Georgia"/>
                <a:cs typeface="Georgia"/>
                <a:sym typeface="Georgia"/>
              </a:rPr>
              <a:t>June 2015 </a:t>
            </a:r>
            <a:r>
              <a:rPr lang="en" sz="2400">
                <a:solidFill>
                  <a:srgbClr val="444444"/>
                </a:solidFill>
                <a:highlight>
                  <a:srgbClr val="FFFFFF"/>
                </a:highlight>
                <a:latin typeface="Georgia"/>
                <a:ea typeface="Georgia"/>
                <a:cs typeface="Georgia"/>
                <a:sym typeface="Georgia"/>
              </a:rPr>
              <a:t>The </a:t>
            </a:r>
            <a:r>
              <a:rPr lang="en" sz="2400">
                <a:solidFill>
                  <a:srgbClr val="23517A"/>
                </a:solidFill>
                <a:highlight>
                  <a:srgbClr val="FFFFFF"/>
                </a:highlight>
                <a:latin typeface="Georgia"/>
                <a:ea typeface="Georgia"/>
                <a:cs typeface="Georgia"/>
                <a:sym typeface="Georgia"/>
                <a:hlinkClick r:id="rId3"/>
              </a:rPr>
              <a:t>Department of Health</a:t>
            </a:r>
            <a:r>
              <a:rPr lang="en" sz="2400">
                <a:solidFill>
                  <a:srgbClr val="444444"/>
                </a:solidFill>
                <a:highlight>
                  <a:srgbClr val="FFFFFF"/>
                </a:highlight>
                <a:latin typeface="Georgia"/>
                <a:ea typeface="Georgia"/>
                <a:cs typeface="Georgia"/>
                <a:sym typeface="Georgia"/>
              </a:rPr>
              <a:t> confirms 26 terminations were carried out under the Protection of Life during Pregnancy Act in 2014.</a:t>
            </a:r>
          </a:p>
          <a:p>
            <a:pPr lvl="0">
              <a:spcBef>
                <a:spcPts val="0"/>
              </a:spcBef>
              <a:spcAft>
                <a:spcPts val="0"/>
              </a:spcAft>
              <a:buClr>
                <a:schemeClr val="dk1"/>
              </a:buClr>
              <a:buSzPct val="45833"/>
              <a:buFont typeface="Arial"/>
              <a:buNone/>
            </a:pPr>
            <a:r>
              <a:t/>
            </a:r>
            <a:endParaRPr sz="2400">
              <a:solidFill>
                <a:srgbClr val="444444"/>
              </a:solidFill>
              <a:highlight>
                <a:srgbClr val="FFFFFF"/>
              </a:highlight>
              <a:latin typeface="Georgia"/>
              <a:ea typeface="Georgia"/>
              <a:cs typeface="Georgia"/>
              <a:sym typeface="Georgia"/>
            </a:endParaRPr>
          </a:p>
          <a:p>
            <a:pPr lvl="0">
              <a:spcBef>
                <a:spcPts val="0"/>
              </a:spcBef>
              <a:buNone/>
            </a:pPr>
            <a:r>
              <a:t/>
            </a:r>
            <a:endParaRPr sz="1250">
              <a:solidFill>
                <a:srgbClr val="444444"/>
              </a:solidFill>
              <a:highlight>
                <a:srgbClr val="FFFFFF"/>
              </a:highlight>
              <a:latin typeface="Georgia"/>
              <a:ea typeface="Georgia"/>
              <a:cs typeface="Georgia"/>
              <a:sym typeface="Georgi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nvSpPr>
        <p:spPr>
          <a:xfrm>
            <a:off x="117450" y="838875"/>
            <a:ext cx="8909100" cy="3000000"/>
          </a:xfrm>
          <a:prstGeom prst="rect">
            <a:avLst/>
          </a:prstGeom>
          <a:noFill/>
          <a:ln>
            <a:noFill/>
          </a:ln>
        </p:spPr>
        <p:txBody>
          <a:bodyPr anchorCtr="0" anchor="ctr" bIns="91425" lIns="91425" rIns="91425" tIns="91425">
            <a:noAutofit/>
          </a:bodyPr>
          <a:lstStyle/>
          <a:p>
            <a:pPr lvl="0" rtl="0">
              <a:lnSpc>
                <a:spcPct val="115000"/>
              </a:lnSpc>
              <a:spcBef>
                <a:spcPts val="0"/>
              </a:spcBef>
              <a:buNone/>
            </a:pPr>
            <a:r>
              <a:rPr b="1" lang="en" sz="2400">
                <a:solidFill>
                  <a:srgbClr val="444444"/>
                </a:solidFill>
                <a:highlight>
                  <a:srgbClr val="FFFFFF"/>
                </a:highlight>
                <a:latin typeface="Georgia"/>
                <a:ea typeface="Georgia"/>
                <a:cs typeface="Georgia"/>
                <a:sym typeface="Georgia"/>
              </a:rPr>
              <a:t>June 2016 </a:t>
            </a:r>
            <a:r>
              <a:rPr lang="en" sz="2400">
                <a:solidFill>
                  <a:srgbClr val="444444"/>
                </a:solidFill>
                <a:highlight>
                  <a:srgbClr val="FFFFFF"/>
                </a:highlight>
                <a:latin typeface="Georgia"/>
                <a:ea typeface="Georgia"/>
                <a:cs typeface="Georgia"/>
                <a:sym typeface="Georgia"/>
              </a:rPr>
              <a:t>The UN finds that </a:t>
            </a:r>
            <a:r>
              <a:rPr lang="en" sz="2400">
                <a:solidFill>
                  <a:srgbClr val="23517A"/>
                </a:solidFill>
                <a:highlight>
                  <a:srgbClr val="FFFFFF"/>
                </a:highlight>
                <a:latin typeface="Georgia"/>
                <a:ea typeface="Georgia"/>
                <a:cs typeface="Georgia"/>
                <a:sym typeface="Georgia"/>
                <a:hlinkClick r:id="rId3"/>
              </a:rPr>
              <a:t>Amanda Mellet</a:t>
            </a:r>
            <a:r>
              <a:rPr lang="en" sz="2400">
                <a:solidFill>
                  <a:srgbClr val="444444"/>
                </a:solidFill>
                <a:highlight>
                  <a:srgbClr val="FFFFFF"/>
                </a:highlight>
                <a:latin typeface="Georgia"/>
                <a:ea typeface="Georgia"/>
                <a:cs typeface="Georgia"/>
                <a:sym typeface="Georgia"/>
              </a:rPr>
              <a:t>, who had been carrying a foetus with a fatal abnormality, to have been subjected to discrimination and cruel, inhuman or degrading treatment due to Ireland’ s abortion ban. It calls for the strict prohibition to be reversed.</a:t>
            </a:r>
          </a:p>
          <a:p>
            <a:pPr lvl="0" rtl="0">
              <a:lnSpc>
                <a:spcPct val="115000"/>
              </a:lnSpc>
              <a:spcBef>
                <a:spcPts val="0"/>
              </a:spcBef>
              <a:buNone/>
            </a:pPr>
            <a:r>
              <a:t/>
            </a:r>
            <a:endParaRPr sz="2400">
              <a:solidFill>
                <a:srgbClr val="444444"/>
              </a:solidFill>
              <a:highlight>
                <a:srgbClr val="FFFFFF"/>
              </a:highlight>
              <a:latin typeface="Georgia"/>
              <a:ea typeface="Georgia"/>
              <a:cs typeface="Georgia"/>
              <a:sym typeface="Georgia"/>
            </a:endParaRPr>
          </a:p>
          <a:p>
            <a:pPr lvl="0" rtl="0">
              <a:lnSpc>
                <a:spcPct val="115000"/>
              </a:lnSpc>
              <a:spcBef>
                <a:spcPts val="0"/>
              </a:spcBef>
              <a:buNone/>
            </a:pPr>
            <a:r>
              <a:rPr b="1" lang="en" sz="2400">
                <a:solidFill>
                  <a:srgbClr val="444444"/>
                </a:solidFill>
                <a:highlight>
                  <a:srgbClr val="FFFFFF"/>
                </a:highlight>
                <a:latin typeface="Georgia"/>
                <a:ea typeface="Georgia"/>
                <a:cs typeface="Georgia"/>
                <a:sym typeface="Georgia"/>
              </a:rPr>
              <a:t>July 2016</a:t>
            </a:r>
            <a:r>
              <a:rPr lang="en" sz="2400">
                <a:solidFill>
                  <a:srgbClr val="444444"/>
                </a:solidFill>
                <a:highlight>
                  <a:srgbClr val="FFFFFF"/>
                </a:highlight>
                <a:latin typeface="Georgia"/>
                <a:ea typeface="Georgia"/>
                <a:cs typeface="Georgia"/>
                <a:sym typeface="Georgia"/>
              </a:rPr>
              <a:t> Terms of reference are outlined for a citizens’ assembly to </a:t>
            </a:r>
            <a:r>
              <a:rPr b="1" lang="en" sz="2400">
                <a:solidFill>
                  <a:srgbClr val="9900FF"/>
                </a:solidFill>
                <a:highlight>
                  <a:srgbClr val="FFFFFF"/>
                </a:highlight>
                <a:latin typeface="Georgia"/>
                <a:ea typeface="Georgia"/>
                <a:cs typeface="Georgia"/>
                <a:sym typeface="Georgia"/>
              </a:rPr>
              <a:t>begin examining the Eighth amendment</a:t>
            </a:r>
            <a:r>
              <a:rPr lang="en" sz="2400">
                <a:solidFill>
                  <a:srgbClr val="444444"/>
                </a:solidFill>
                <a:highlight>
                  <a:srgbClr val="FFFFFF"/>
                </a:highlight>
                <a:latin typeface="Georgia"/>
                <a:ea typeface="Georgia"/>
                <a:cs typeface="Georgia"/>
                <a:sym typeface="Georgia"/>
              </a:rPr>
              <a: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84FF"/>
        </a:solidFill>
      </p:bgPr>
    </p:bg>
    <p:spTree>
      <p:nvGrpSpPr>
        <p:cNvPr id="95" name="Shape 95"/>
        <p:cNvGrpSpPr/>
        <p:nvPr/>
      </p:nvGrpSpPr>
      <p:grpSpPr>
        <a:xfrm>
          <a:off x="0" y="0"/>
          <a:ext cx="0" cy="0"/>
          <a:chOff x="0" y="0"/>
          <a:chExt cx="0" cy="0"/>
        </a:xfrm>
      </p:grpSpPr>
      <p:sp>
        <p:nvSpPr>
          <p:cNvPr descr="Abortion  Ireland's Guilty Secret  BBC Documentary 2015 ireland abortion debate Abortion: Ireland's Guilty Secret? Abortion is against the law in Northern Ireland, unlike the rest of the UK, where it has been legal for nearly 50 years. In the Republic of Ireland, the right-to-life of unborn children is enshrined in the constitution. But these laws don't stop Irish women having abortions. In this film, reporter Alys Harte shares her investigation into the abortion issue and how it divides the young people of Ireland." id="96" name="Shape 96" title="Abortion  Ireland's Guilty Secret  BBC Documentary 2015 ireland abortion debate UK">
            <a:hlinkClick r:id="rId3"/>
          </p:cNvPr>
          <p:cNvSpPr/>
          <p:nvPr/>
        </p:nvSpPr>
        <p:spPr>
          <a:xfrm>
            <a:off x="1208025" y="242487"/>
            <a:ext cx="6929300" cy="4658525"/>
          </a:xfrm>
          <a:prstGeom prst="rect">
            <a:avLst/>
          </a:prstGeom>
          <a:blipFill>
            <a:blip r:embed="rId4">
              <a:alphaModFix/>
            </a:blip>
            <a:stretch>
              <a:fillRect/>
            </a:stretch>
          </a:blipFill>
          <a:ln>
            <a:noFill/>
          </a:ln>
        </p:spPr>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