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Lato-regular.fntdata"/><Relationship Id="rId16" Type="http://schemas.openxmlformats.org/officeDocument/2006/relationships/font" Target="fonts/PlayfairDisplay-boldItalic.fntdata"/><Relationship Id="rId5" Type="http://schemas.openxmlformats.org/officeDocument/2006/relationships/slide" Target="slides/slide1.xml"/><Relationship Id="rId19" Type="http://schemas.openxmlformats.org/officeDocument/2006/relationships/font" Target="fonts/Lato-italic.fntdata"/><Relationship Id="rId6" Type="http://schemas.openxmlformats.org/officeDocument/2006/relationships/slide" Target="slides/slide2.xml"/><Relationship Id="rId18" Type="http://schemas.openxmlformats.org/officeDocument/2006/relationships/font" Target="fonts/La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Relationship Id="rId4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Relationship Id="rId4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9.jpg"/><Relationship Id="rId4" Type="http://schemas.openxmlformats.org/officeDocument/2006/relationships/image" Target="../media/image0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jpg"/><Relationship Id="rId4" Type="http://schemas.openxmlformats.org/officeDocument/2006/relationships/image" Target="../media/image1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jpg"/><Relationship Id="rId4" Type="http://schemas.openxmlformats.org/officeDocument/2006/relationships/image" Target="../media/image0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jpg"/><Relationship Id="rId4" Type="http://schemas.openxmlformats.org/officeDocument/2006/relationships/image" Target="../media/image0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2969700" y="1627200"/>
            <a:ext cx="34059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Leadership in the Catholic Church</a:t>
            </a:r>
          </a:p>
        </p:txBody>
      </p:sp>
      <p:pic>
        <p:nvPicPr>
          <p:cNvPr descr="Image result for leaders in school"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41399" y="3674375"/>
            <a:ext cx="1809749" cy="1809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553675" y="285250"/>
            <a:ext cx="7734600" cy="2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solidFill>
                  <a:schemeClr val="dk1"/>
                </a:solidFill>
              </a:rPr>
              <a:t>Think of all the leaders in your school…..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503350" y="1090575"/>
            <a:ext cx="4949400" cy="34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SzPct val="100000"/>
              <a:buAutoNum type="arabicPeriod"/>
            </a:pPr>
            <a:r>
              <a:rPr b="1" lang="en" sz="2400">
                <a:solidFill>
                  <a:srgbClr val="FF0000"/>
                </a:solidFill>
              </a:rPr>
              <a:t>The Principal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FF9900"/>
              </a:buClr>
              <a:buSzPct val="100000"/>
              <a:buAutoNum type="arabicPeriod"/>
            </a:pPr>
            <a:r>
              <a:rPr b="1" lang="en" sz="2400">
                <a:solidFill>
                  <a:srgbClr val="FF9900"/>
                </a:solidFill>
              </a:rPr>
              <a:t>Vice Principal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chemeClr val="accent4"/>
              </a:buClr>
              <a:buSzPct val="100000"/>
              <a:buAutoNum type="arabicPeriod"/>
            </a:pPr>
            <a:r>
              <a:rPr b="1" lang="en" sz="2400">
                <a:solidFill>
                  <a:schemeClr val="accent4"/>
                </a:solidFill>
              </a:rPr>
              <a:t>Year Heads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38761D"/>
              </a:buClr>
              <a:buSzPct val="100000"/>
              <a:buAutoNum type="arabicPeriod"/>
            </a:pPr>
            <a:r>
              <a:rPr b="1" lang="en" sz="2400">
                <a:solidFill>
                  <a:srgbClr val="38761D"/>
                </a:solidFill>
              </a:rPr>
              <a:t>Form Tutor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0000FF"/>
              </a:buClr>
              <a:buSzPct val="100000"/>
              <a:buAutoNum type="arabicPeriod"/>
            </a:pPr>
            <a:r>
              <a:rPr b="1" lang="en" sz="2400">
                <a:solidFill>
                  <a:srgbClr val="0000FF"/>
                </a:solidFill>
              </a:rPr>
              <a:t>Teacher</a:t>
            </a:r>
          </a:p>
          <a:p>
            <a:pPr indent="-381000" lvl="0" marL="457200">
              <a:lnSpc>
                <a:spcPct val="150000"/>
              </a:lnSpc>
              <a:spcBef>
                <a:spcPts val="0"/>
              </a:spcBef>
              <a:buClr>
                <a:srgbClr val="9900FF"/>
              </a:buClr>
              <a:buSzPct val="100000"/>
              <a:buAutoNum type="arabicPeriod"/>
            </a:pPr>
            <a:r>
              <a:rPr b="1" lang="en" sz="2400">
                <a:solidFill>
                  <a:srgbClr val="9900FF"/>
                </a:solidFill>
              </a:rPr>
              <a:t>Pupils</a:t>
            </a:r>
          </a:p>
        </p:txBody>
      </p:sp>
      <p:pic>
        <p:nvPicPr>
          <p:cNvPr descr="Image result for leaders in school"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2275" y="1269825"/>
            <a:ext cx="2248250" cy="19416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leaders in school"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0525" y="2885825"/>
            <a:ext cx="1960750" cy="196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Catholic Church has leaders too….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the-rise-of-the-middle-ages-28-728.jpg"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8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419450" y="1006675"/>
            <a:ext cx="3573600" cy="392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990000"/>
              </a:buClr>
              <a:buSzPct val="100000"/>
              <a:buAutoNum type="arabicPeriod"/>
            </a:pPr>
            <a:r>
              <a:rPr b="1" lang="en" sz="2400">
                <a:solidFill>
                  <a:srgbClr val="990000"/>
                </a:solidFill>
              </a:rPr>
              <a:t>The Principal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FF9900"/>
              </a:buClr>
              <a:buSzPct val="100000"/>
              <a:buAutoNum type="arabicPeriod"/>
            </a:pPr>
            <a:r>
              <a:rPr b="1" lang="en" sz="2400">
                <a:solidFill>
                  <a:srgbClr val="FF9900"/>
                </a:solidFill>
              </a:rPr>
              <a:t>Vice Principal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chemeClr val="accent4"/>
              </a:buClr>
              <a:buSzPct val="100000"/>
              <a:buAutoNum type="arabicPeriod"/>
            </a:pPr>
            <a:r>
              <a:rPr b="1" lang="en" sz="2400">
                <a:solidFill>
                  <a:schemeClr val="accent4"/>
                </a:solidFill>
              </a:rPr>
              <a:t>Year Heads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38761D"/>
              </a:buClr>
              <a:buSzPct val="100000"/>
              <a:buAutoNum type="arabicPeriod"/>
            </a:pPr>
            <a:r>
              <a:rPr b="1" lang="en" sz="2400">
                <a:solidFill>
                  <a:srgbClr val="38761D"/>
                </a:solidFill>
              </a:rPr>
              <a:t>Form Tutor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0000FF"/>
              </a:buClr>
              <a:buSzPct val="100000"/>
              <a:buAutoNum type="arabicPeriod"/>
            </a:pPr>
            <a:r>
              <a:rPr b="1" lang="en" sz="2400">
                <a:solidFill>
                  <a:srgbClr val="0000FF"/>
                </a:solidFill>
              </a:rPr>
              <a:t>Teacher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9900FF"/>
              </a:buClr>
              <a:buSzPct val="100000"/>
              <a:buAutoNum type="arabicPeriod"/>
            </a:pPr>
            <a:r>
              <a:rPr b="1" lang="en" sz="2400">
                <a:solidFill>
                  <a:srgbClr val="9900FF"/>
                </a:solidFill>
              </a:rPr>
              <a:t>Pupils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637575" y="352375"/>
            <a:ext cx="26340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000"/>
              <a:t>School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5335400" y="352375"/>
            <a:ext cx="32730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3000"/>
              <a:t>Catholic Church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5185100" y="1006675"/>
            <a:ext cx="3573600" cy="3926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990000"/>
              </a:buClr>
              <a:buSzPct val="100000"/>
              <a:buAutoNum type="arabicPeriod"/>
            </a:pPr>
            <a:r>
              <a:rPr b="1" lang="en" sz="2400">
                <a:solidFill>
                  <a:srgbClr val="990000"/>
                </a:solidFill>
              </a:rPr>
              <a:t>The Pope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FF9900"/>
              </a:buClr>
              <a:buSzPct val="100000"/>
              <a:buAutoNum type="arabicPeriod"/>
            </a:pPr>
            <a:r>
              <a:rPr b="1" lang="en" sz="2400">
                <a:solidFill>
                  <a:srgbClr val="FF9900"/>
                </a:solidFill>
              </a:rPr>
              <a:t>Cardinals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chemeClr val="accent4"/>
              </a:buClr>
              <a:buSzPct val="100000"/>
              <a:buAutoNum type="arabicPeriod"/>
            </a:pPr>
            <a:r>
              <a:rPr b="1" lang="en" sz="2400">
                <a:solidFill>
                  <a:schemeClr val="accent4"/>
                </a:solidFill>
              </a:rPr>
              <a:t>Archbishop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38761D"/>
              </a:buClr>
              <a:buSzPct val="100000"/>
              <a:buAutoNum type="arabicPeriod"/>
            </a:pPr>
            <a:r>
              <a:rPr b="1" lang="en" sz="2400">
                <a:solidFill>
                  <a:srgbClr val="38761D"/>
                </a:solidFill>
              </a:rPr>
              <a:t>Bishop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0000FF"/>
              </a:buClr>
              <a:buSzPct val="100000"/>
              <a:buAutoNum type="arabicPeriod"/>
            </a:pPr>
            <a:r>
              <a:rPr b="1" lang="en" sz="2400">
                <a:solidFill>
                  <a:srgbClr val="0000FF"/>
                </a:solidFill>
              </a:rPr>
              <a:t>Priest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buClr>
                <a:srgbClr val="9900FF"/>
              </a:buClr>
              <a:buSzPct val="100000"/>
              <a:buAutoNum type="arabicPeriod"/>
            </a:pPr>
            <a:r>
              <a:rPr b="1" lang="en" sz="2400">
                <a:solidFill>
                  <a:srgbClr val="9900FF"/>
                </a:solidFill>
              </a:rPr>
              <a:t>Lay People/Clergy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7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the pope 2014"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550" y="335550"/>
            <a:ext cx="3039974" cy="2099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pope francis"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550" y="2633999"/>
            <a:ext cx="3039974" cy="225067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3808625" y="453000"/>
            <a:ext cx="4983000" cy="21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The Pope is the leader of the Catholic Church.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>
              <a:spcBef>
                <a:spcPts val="0"/>
              </a:spcBef>
              <a:buNone/>
            </a:pPr>
            <a:r>
              <a:rPr lang="en" sz="3600"/>
              <a:t>He is elected into his job by Cardinals.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>
              <a:spcBef>
                <a:spcPts val="0"/>
              </a:spcBef>
              <a:buNone/>
            </a:pPr>
            <a:r>
              <a:rPr lang="en" sz="3600"/>
              <a:t>He lives in the Vatican, in Rome.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catholic cardinals"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550" y="350525"/>
            <a:ext cx="3177500" cy="2233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atholic cardinals"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549" y="2740225"/>
            <a:ext cx="3177500" cy="207847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4110600" y="350525"/>
            <a:ext cx="4798500" cy="30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Cardinals </a:t>
            </a:r>
            <a:r>
              <a:rPr lang="en" sz="2400">
                <a:solidFill>
                  <a:srgbClr val="FFFFFF"/>
                </a:solidFill>
              </a:rPr>
              <a:t>help the Pope</a:t>
            </a:r>
            <a:r>
              <a:rPr lang="en" sz="2400"/>
              <a:t>. They give him advice when he needs someone to talk to about important issues.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When a pope dies they get to </a:t>
            </a:r>
            <a:r>
              <a:rPr lang="en" sz="2400">
                <a:solidFill>
                  <a:srgbClr val="FFFFFF"/>
                </a:solidFill>
              </a:rPr>
              <a:t>elect a new pope</a:t>
            </a:r>
            <a:r>
              <a:rPr lang="en" sz="2400"/>
              <a:t>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Cardinals also </a:t>
            </a:r>
            <a:r>
              <a:rPr lang="en" sz="2400">
                <a:solidFill>
                  <a:srgbClr val="FFFFFF"/>
                </a:solidFill>
              </a:rPr>
              <a:t>look after Bishops</a:t>
            </a:r>
            <a:r>
              <a:rPr lang="en" sz="2400"/>
              <a:t> throughout the world and make sure they are doing a good job.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archbishop catholic"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550" y="307225"/>
            <a:ext cx="2871400" cy="22747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archbishop catholic ireland"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549" y="2801925"/>
            <a:ext cx="2871399" cy="2074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3590500" y="0"/>
            <a:ext cx="5335500" cy="315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/>
              <a:t>An Archbishop is next in line to a Cardinal.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/>
              <a:t>They look after</a:t>
            </a:r>
            <a:r>
              <a:rPr lang="en" sz="2400"/>
              <a:t> an area with lots of parish churches in a country. This area is called a Diocese.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/>
              <a:t>For example: Dublin has an Archbishop. His name is Archbi</a:t>
            </a:r>
            <a:r>
              <a:rPr lang="en" sz="2400"/>
              <a:t>shop Diarmuid Martin.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/>
              <a:t>A bishop is very similar to an archbishop they just look after a smaller area.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happy priest catholic church"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700" y="285250"/>
            <a:ext cx="3620025" cy="22482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happy priest catholic church"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9700" y="2667725"/>
            <a:ext cx="3620025" cy="208044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4295150" y="738225"/>
            <a:ext cx="4614000" cy="30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A priest is very like a teacher. It is their job to teach the people in their parish about Jesus.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A priest looks after a Church in a parish.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They say Mass for the people in their parish every day.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