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Default Extension="rels" ContentType="application/vnd.openxmlformats-package.relationships+xml"/>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notesSlides/notesSlide8.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notesSlides/notesSlide9.xml" ContentType="application/vnd.openxmlformats-officedocument.presentationml.notesSlide+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59" r:id="rId1"/>
  </p:sldMasterIdLst>
  <p:notesMasterIdLst>
    <p:notesMasterId r:id="rId13"/>
  </p:notesMasterIdLst>
  <p:sldIdLst>
    <p:sldId id="256" r:id="rId2"/>
    <p:sldId id="257" r:id="rId3"/>
    <p:sldId id="258" r:id="rId4"/>
    <p:sldId id="259" r:id="rId5"/>
    <p:sldId id="260" r:id="rId6"/>
    <p:sldId id="261" r:id="rId7"/>
    <p:sldId id="266" r:id="rId8"/>
    <p:sldId id="267" r:id="rId9"/>
    <p:sldId id="262" r:id="rId10"/>
    <p:sldId id="263" r:id="rId11"/>
    <p:sldId id="264" r:id="rId1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108" d="100"/>
          <a:sy n="108" d="100"/>
        </p:scale>
        <p:origin x="-104" y="-112"/>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57"/>
        <p:cNvGrpSpPr/>
        <p:nvPr/>
      </p:nvGrpSpPr>
      <p:grpSpPr>
        <a:xfrm>
          <a:off x="0" y="0"/>
          <a:ext cx="0" cy="0"/>
          <a:chOff x="0" y="0"/>
          <a:chExt cx="0" cy="0"/>
        </a:xfrm>
      </p:grpSpPr>
      <p:sp>
        <p:nvSpPr>
          <p:cNvPr id="58" name="Shape 5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9" name="Shape 5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63"/>
        <p:cNvGrpSpPr/>
        <p:nvPr/>
      </p:nvGrpSpPr>
      <p:grpSpPr>
        <a:xfrm>
          <a:off x="0" y="0"/>
          <a:ext cx="0" cy="0"/>
          <a:chOff x="0" y="0"/>
          <a:chExt cx="0" cy="0"/>
        </a:xfrm>
      </p:grpSpPr>
      <p:sp>
        <p:nvSpPr>
          <p:cNvPr id="64" name="Shape 6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5" name="Shape 6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82"/>
        <p:cNvGrpSpPr/>
        <p:nvPr/>
      </p:nvGrpSpPr>
      <p:grpSpPr>
        <a:xfrm>
          <a:off x="0" y="0"/>
          <a:ext cx="0" cy="0"/>
          <a:chOff x="0" y="0"/>
          <a:chExt cx="0" cy="0"/>
        </a:xfrm>
      </p:grpSpPr>
      <p:sp>
        <p:nvSpPr>
          <p:cNvPr id="83" name="Shape 8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4" name="Shape 8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4" name="Shape 9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0" name="Shape 10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7" name="Shape 10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233175"/>
            <a:ext cx="4045200" cy="14823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rPr>
              <a:pPr lvl="0" algn="r">
                <a:spcBef>
                  <a:spcPts val="0"/>
                </a:spcBef>
                <a:buNone/>
              </a:p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image" Target="../media/image16.jpeg"/><Relationship Id="rId4" Type="http://schemas.openxmlformats.org/officeDocument/2006/relationships/image" Target="../media/image17.jpeg"/><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3" Type="http://schemas.openxmlformats.org/officeDocument/2006/relationships/image" Target="../media/image18.jpeg"/><Relationship Id="rId4" Type="http://schemas.openxmlformats.org/officeDocument/2006/relationships/image" Target="../media/image19.jpeg"/><Relationship Id="rId5" Type="http://schemas.openxmlformats.org/officeDocument/2006/relationships/image" Target="../media/image20.jpeg"/><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 Id="rId3"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6.jpeg"/><Relationship Id="rId5" Type="http://schemas.openxmlformats.org/officeDocument/2006/relationships/image" Target="../media/image7.jpeg"/><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4" Type="http://schemas.openxmlformats.org/officeDocument/2006/relationships/image" Target="../media/image9.jpeg"/><Relationship Id="rId5" Type="http://schemas.openxmlformats.org/officeDocument/2006/relationships/image" Target="../media/image10.jpeg"/><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4" Type="http://schemas.openxmlformats.org/officeDocument/2006/relationships/image" Target="../media/image13.png"/><Relationship Id="rId1" Type="http://schemas.openxmlformats.org/officeDocument/2006/relationships/slideLayout" Target="../slideLayouts/slideLayout7.xml"/><Relationship Id="rId2" Type="http://schemas.openxmlformats.org/officeDocument/2006/relationships/image" Target="../media/image11.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 Id="rId3" Type="http://schemas.openxmlformats.org/officeDocument/2006/relationships/image" Target="../media/image15.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accent5"/>
        </a:solidFill>
        <a:effectLst/>
      </p:bgPr>
    </p:bg>
    <p:spTree>
      <p:nvGrpSpPr>
        <p:cNvPr id="1" name="Shape 53"/>
        <p:cNvGrpSpPr/>
        <p:nvPr/>
      </p:nvGrpSpPr>
      <p:grpSpPr>
        <a:xfrm>
          <a:off x="0" y="0"/>
          <a:ext cx="0" cy="0"/>
          <a:chOff x="0" y="0"/>
          <a:chExt cx="0" cy="0"/>
        </a:xfrm>
      </p:grpSpPr>
      <p:pic>
        <p:nvPicPr>
          <p:cNvPr id="54" name="Shape 54"/>
          <p:cNvPicPr preferRelativeResize="0"/>
          <p:nvPr/>
        </p:nvPicPr>
        <p:blipFill>
          <a:blip r:embed="rId3">
            <a:alphaModFix amt="94000"/>
          </a:blip>
          <a:stretch>
            <a:fillRect/>
          </a:stretch>
        </p:blipFill>
        <p:spPr>
          <a:xfrm>
            <a:off x="553700" y="622262"/>
            <a:ext cx="3724800" cy="3764700"/>
          </a:xfrm>
          <a:prstGeom prst="ellipse">
            <a:avLst/>
          </a:prstGeom>
          <a:noFill/>
          <a:ln>
            <a:noFill/>
          </a:ln>
        </p:spPr>
      </p:pic>
      <p:sp>
        <p:nvSpPr>
          <p:cNvPr id="55" name="Shape 55"/>
          <p:cNvSpPr txBox="1"/>
          <p:nvPr/>
        </p:nvSpPr>
        <p:spPr>
          <a:xfrm>
            <a:off x="4647500" y="689400"/>
            <a:ext cx="3657600" cy="3764700"/>
          </a:xfrm>
          <a:prstGeom prst="rect">
            <a:avLst/>
          </a:prstGeom>
          <a:noFill/>
          <a:ln>
            <a:noFill/>
          </a:ln>
        </p:spPr>
        <p:txBody>
          <a:bodyPr lIns="91425" tIns="91425" rIns="91425" bIns="91425" anchor="t" anchorCtr="0">
            <a:noAutofit/>
          </a:bodyPr>
          <a:lstStyle/>
          <a:p>
            <a:pPr lvl="0" algn="ctr">
              <a:spcBef>
                <a:spcPts val="0"/>
              </a:spcBef>
              <a:buNone/>
            </a:pPr>
            <a:r>
              <a:rPr lang="en" sz="8000">
                <a:solidFill>
                  <a:srgbClr val="2F5897"/>
                </a:solidFill>
              </a:rPr>
              <a:t>Mother Teresa</a:t>
            </a:r>
          </a:p>
        </p:txBody>
      </p:sp>
      <p:sp>
        <p:nvSpPr>
          <p:cNvPr id="56" name="Shape 56"/>
          <p:cNvSpPr txBox="1"/>
          <p:nvPr/>
        </p:nvSpPr>
        <p:spPr>
          <a:xfrm>
            <a:off x="4211275" y="4083475"/>
            <a:ext cx="4731300" cy="895500"/>
          </a:xfrm>
          <a:prstGeom prst="rect">
            <a:avLst/>
          </a:prstGeom>
          <a:noFill/>
          <a:ln>
            <a:noFill/>
          </a:ln>
        </p:spPr>
        <p:txBody>
          <a:bodyPr lIns="91425" tIns="91425" rIns="91425" bIns="91425" anchor="t" anchorCtr="0">
            <a:noAutofit/>
          </a:bodyPr>
          <a:lstStyle/>
          <a:p>
            <a:pPr lvl="0" algn="ctr">
              <a:spcBef>
                <a:spcPts val="0"/>
              </a:spcBef>
              <a:buNone/>
            </a:pPr>
            <a:r>
              <a:rPr lang="en" sz="2400">
                <a:solidFill>
                  <a:schemeClr val="lt1"/>
                </a:solidFill>
              </a:rPr>
              <a:t>Discover why Mother Teresa is an important Christian figure</a:t>
            </a: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3159050" y="450150"/>
            <a:ext cx="3147600" cy="4090800"/>
          </a:xfrm>
          <a:prstGeom prst="rect">
            <a:avLst/>
          </a:prstGeom>
          <a:solidFill>
            <a:schemeClr val="accent5"/>
          </a:solidFill>
        </p:spPr>
        <p:txBody>
          <a:bodyPr lIns="91425" tIns="91425" rIns="91425" bIns="91425" anchor="ctr" anchorCtr="0">
            <a:noAutofit/>
          </a:bodyPr>
          <a:lstStyle/>
          <a:p>
            <a:pPr lvl="0" algn="ctr">
              <a:spcBef>
                <a:spcPts val="0"/>
              </a:spcBef>
              <a:buNone/>
            </a:pPr>
            <a:r>
              <a:rPr lang="en" sz="1800" dirty="0">
                <a:solidFill>
                  <a:schemeClr val="lt1"/>
                </a:solidFill>
              </a:rPr>
              <a:t>Pope John Paul II said</a:t>
            </a:r>
          </a:p>
          <a:p>
            <a:pPr lvl="0" algn="ctr">
              <a:spcBef>
                <a:spcPts val="0"/>
              </a:spcBef>
              <a:buNone/>
            </a:pPr>
            <a:r>
              <a:rPr lang="en" sz="1800" dirty="0">
                <a:solidFill>
                  <a:schemeClr val="lt1"/>
                </a:solidFill>
              </a:rPr>
              <a:t> </a:t>
            </a:r>
          </a:p>
          <a:p>
            <a:pPr lvl="0" algn="ctr" rtl="0">
              <a:spcBef>
                <a:spcPts val="0"/>
              </a:spcBef>
              <a:buNone/>
            </a:pPr>
            <a:r>
              <a:rPr lang="en" sz="1800" dirty="0">
                <a:solidFill>
                  <a:schemeClr val="lt1"/>
                </a:solidFill>
              </a:rPr>
              <a:t>‘Mother Teresa’s smile, words and deeds, Jesus walked the streets of the world as the Good Samaritan.’</a:t>
            </a:r>
          </a:p>
          <a:p>
            <a:pPr lvl="0" algn="ctr" rtl="0">
              <a:spcBef>
                <a:spcPts val="0"/>
              </a:spcBef>
              <a:buNone/>
            </a:pPr>
            <a:endParaRPr sz="1800" dirty="0">
              <a:solidFill>
                <a:schemeClr val="lt1"/>
              </a:solidFill>
            </a:endParaRPr>
          </a:p>
          <a:p>
            <a:pPr lvl="0" algn="ctr">
              <a:spcBef>
                <a:spcPts val="0"/>
              </a:spcBef>
              <a:buNone/>
            </a:pPr>
            <a:r>
              <a:rPr lang="en" sz="1800" dirty="0">
                <a:solidFill>
                  <a:schemeClr val="lt1"/>
                </a:solidFill>
              </a:rPr>
              <a:t>The Church on September 6th 2016 will </a:t>
            </a:r>
            <a:r>
              <a:rPr lang="en" sz="1800" dirty="0" smtClean="0">
                <a:solidFill>
                  <a:schemeClr val="lt1"/>
                </a:solidFill>
              </a:rPr>
              <a:t>Canonis</a:t>
            </a:r>
            <a:r>
              <a:rPr lang="ga-IE" sz="1800" dirty="0" smtClean="0">
                <a:solidFill>
                  <a:schemeClr val="lt1"/>
                </a:solidFill>
              </a:rPr>
              <a:t>e</a:t>
            </a:r>
            <a:r>
              <a:rPr lang="en" sz="1800" dirty="0" smtClean="0">
                <a:solidFill>
                  <a:schemeClr val="lt1"/>
                </a:solidFill>
              </a:rPr>
              <a:t> </a:t>
            </a:r>
            <a:r>
              <a:rPr lang="en" sz="1800" dirty="0">
                <a:solidFill>
                  <a:schemeClr val="lt1"/>
                </a:solidFill>
              </a:rPr>
              <a:t>her. </a:t>
            </a:r>
          </a:p>
        </p:txBody>
      </p:sp>
      <p:pic>
        <p:nvPicPr>
          <p:cNvPr id="103" name="Shape 103"/>
          <p:cNvPicPr preferRelativeResize="0"/>
          <p:nvPr/>
        </p:nvPicPr>
        <p:blipFill>
          <a:blip r:embed="rId3">
            <a:alphaModFix/>
          </a:blip>
          <a:stretch>
            <a:fillRect/>
          </a:stretch>
        </p:blipFill>
        <p:spPr>
          <a:xfrm>
            <a:off x="241224" y="203200"/>
            <a:ext cx="2837400" cy="4737100"/>
          </a:xfrm>
          <a:prstGeom prst="rect">
            <a:avLst/>
          </a:prstGeom>
          <a:noFill/>
          <a:ln>
            <a:noFill/>
          </a:ln>
        </p:spPr>
      </p:pic>
      <p:pic>
        <p:nvPicPr>
          <p:cNvPr id="104" name="Shape 104"/>
          <p:cNvPicPr preferRelativeResize="0"/>
          <p:nvPr/>
        </p:nvPicPr>
        <p:blipFill>
          <a:blip r:embed="rId4">
            <a:alphaModFix/>
          </a:blip>
          <a:stretch>
            <a:fillRect/>
          </a:stretch>
        </p:blipFill>
        <p:spPr>
          <a:xfrm>
            <a:off x="6432950" y="93900"/>
            <a:ext cx="2642100" cy="4803299"/>
          </a:xfrm>
          <a:prstGeom prst="rect">
            <a:avLst/>
          </a:prstGeom>
          <a:noFill/>
          <a:ln>
            <a:noFill/>
          </a:ln>
        </p:spPr>
      </p:pic>
    </p:spTree>
  </p:cSld>
  <p:clrMapOvr>
    <a:masterClrMapping/>
  </p:clrMapOvr>
  <p:transition spd="slow">
    <p:fade/>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108"/>
        <p:cNvGrpSpPr/>
        <p:nvPr/>
      </p:nvGrpSpPr>
      <p:grpSpPr>
        <a:xfrm>
          <a:off x="0" y="0"/>
          <a:ext cx="0" cy="0"/>
          <a:chOff x="0" y="0"/>
          <a:chExt cx="0" cy="0"/>
        </a:xfrm>
      </p:grpSpPr>
      <p:sp>
        <p:nvSpPr>
          <p:cNvPr id="109" name="Shape 109"/>
          <p:cNvSpPr txBox="1"/>
          <p:nvPr/>
        </p:nvSpPr>
        <p:spPr>
          <a:xfrm>
            <a:off x="183800" y="1033850"/>
            <a:ext cx="6134400" cy="3835200"/>
          </a:xfrm>
          <a:prstGeom prst="rect">
            <a:avLst/>
          </a:prstGeom>
          <a:solidFill>
            <a:schemeClr val="accent5"/>
          </a:solidFill>
          <a:ln>
            <a:noFill/>
          </a:ln>
        </p:spPr>
        <p:txBody>
          <a:bodyPr lIns="91425" tIns="91425" rIns="91425" bIns="91425" anchor="t" anchorCtr="0">
            <a:noAutofit/>
          </a:bodyPr>
          <a:lstStyle/>
          <a:p>
            <a:pPr lvl="0">
              <a:spcBef>
                <a:spcPts val="0"/>
              </a:spcBef>
              <a:buNone/>
            </a:pPr>
            <a:r>
              <a:rPr lang="en" sz="1800">
                <a:solidFill>
                  <a:srgbClr val="FFFF00"/>
                </a:solidFill>
              </a:rPr>
              <a:t>Slum:</a:t>
            </a:r>
            <a:r>
              <a:rPr lang="en" sz="1800">
                <a:solidFill>
                  <a:schemeClr val="lt1"/>
                </a:solidFill>
              </a:rPr>
              <a:t> A very run down, poor place.</a:t>
            </a:r>
          </a:p>
          <a:p>
            <a:pPr lvl="0">
              <a:spcBef>
                <a:spcPts val="0"/>
              </a:spcBef>
              <a:buNone/>
            </a:pPr>
            <a:endParaRPr sz="1800">
              <a:solidFill>
                <a:schemeClr val="lt1"/>
              </a:solidFill>
            </a:endParaRPr>
          </a:p>
          <a:p>
            <a:pPr lvl="0">
              <a:spcBef>
                <a:spcPts val="0"/>
              </a:spcBef>
              <a:buNone/>
            </a:pPr>
            <a:r>
              <a:rPr lang="en" sz="1800">
                <a:solidFill>
                  <a:srgbClr val="FFFF00"/>
                </a:solidFill>
              </a:rPr>
              <a:t>Hospice:</a:t>
            </a:r>
            <a:r>
              <a:rPr lang="en" sz="1800">
                <a:solidFill>
                  <a:schemeClr val="lt1"/>
                </a:solidFill>
              </a:rPr>
              <a:t> A place of care and support of people who are dying. </a:t>
            </a:r>
          </a:p>
          <a:p>
            <a:pPr lvl="0">
              <a:spcBef>
                <a:spcPts val="0"/>
              </a:spcBef>
              <a:buNone/>
            </a:pPr>
            <a:endParaRPr sz="1800">
              <a:solidFill>
                <a:schemeClr val="lt1"/>
              </a:solidFill>
            </a:endParaRPr>
          </a:p>
          <a:p>
            <a:pPr lvl="0">
              <a:spcBef>
                <a:spcPts val="0"/>
              </a:spcBef>
              <a:buNone/>
            </a:pPr>
            <a:r>
              <a:rPr lang="en" sz="1800">
                <a:solidFill>
                  <a:srgbClr val="FFFF00"/>
                </a:solidFill>
              </a:rPr>
              <a:t>Leprosy:</a:t>
            </a:r>
            <a:r>
              <a:rPr lang="en" sz="1800">
                <a:solidFill>
                  <a:schemeClr val="lt1"/>
                </a:solidFill>
              </a:rPr>
              <a:t> A serious illness which can cause the sufferer great pain and loss of limbs. </a:t>
            </a:r>
          </a:p>
          <a:p>
            <a:pPr lvl="0">
              <a:spcBef>
                <a:spcPts val="0"/>
              </a:spcBef>
              <a:buNone/>
            </a:pPr>
            <a:endParaRPr sz="1800">
              <a:solidFill>
                <a:schemeClr val="lt1"/>
              </a:solidFill>
            </a:endParaRPr>
          </a:p>
          <a:p>
            <a:pPr lvl="0">
              <a:spcBef>
                <a:spcPts val="0"/>
              </a:spcBef>
              <a:buNone/>
            </a:pPr>
            <a:r>
              <a:rPr lang="en" sz="1800">
                <a:solidFill>
                  <a:srgbClr val="FFFF00"/>
                </a:solidFill>
              </a:rPr>
              <a:t>Burden:</a:t>
            </a:r>
            <a:r>
              <a:rPr lang="en" sz="1800">
                <a:solidFill>
                  <a:schemeClr val="lt1"/>
                </a:solidFill>
              </a:rPr>
              <a:t> A hardship or heavy load or worry. </a:t>
            </a:r>
          </a:p>
          <a:p>
            <a:pPr lvl="0">
              <a:spcBef>
                <a:spcPts val="0"/>
              </a:spcBef>
              <a:buNone/>
            </a:pPr>
            <a:endParaRPr sz="1800">
              <a:solidFill>
                <a:schemeClr val="lt1"/>
              </a:solidFill>
            </a:endParaRPr>
          </a:p>
          <a:p>
            <a:pPr lvl="0">
              <a:spcBef>
                <a:spcPts val="0"/>
              </a:spcBef>
              <a:buNone/>
            </a:pPr>
            <a:r>
              <a:rPr lang="en" sz="1800">
                <a:solidFill>
                  <a:srgbClr val="FFFF00"/>
                </a:solidFill>
              </a:rPr>
              <a:t>To shun:</a:t>
            </a:r>
            <a:r>
              <a:rPr lang="en" sz="1800">
                <a:solidFill>
                  <a:schemeClr val="lt1"/>
                </a:solidFill>
              </a:rPr>
              <a:t> To ignore or reject. </a:t>
            </a:r>
          </a:p>
          <a:p>
            <a:pPr lvl="0">
              <a:spcBef>
                <a:spcPts val="0"/>
              </a:spcBef>
              <a:buNone/>
            </a:pPr>
            <a:endParaRPr sz="1800">
              <a:solidFill>
                <a:schemeClr val="lt1"/>
              </a:solidFill>
            </a:endParaRPr>
          </a:p>
          <a:p>
            <a:pPr lvl="0">
              <a:spcBef>
                <a:spcPts val="0"/>
              </a:spcBef>
              <a:buNone/>
            </a:pPr>
            <a:r>
              <a:rPr lang="en" sz="1800">
                <a:solidFill>
                  <a:srgbClr val="FFFF00"/>
                </a:solidFill>
              </a:rPr>
              <a:t>Canonise:</a:t>
            </a:r>
            <a:r>
              <a:rPr lang="en" sz="1800">
                <a:solidFill>
                  <a:schemeClr val="lt1"/>
                </a:solidFill>
              </a:rPr>
              <a:t> To make a saint. </a:t>
            </a:r>
          </a:p>
        </p:txBody>
      </p:sp>
      <p:pic>
        <p:nvPicPr>
          <p:cNvPr id="110" name="Shape 110"/>
          <p:cNvPicPr preferRelativeResize="0"/>
          <p:nvPr/>
        </p:nvPicPr>
        <p:blipFill>
          <a:blip r:embed="rId3">
            <a:alphaModFix/>
          </a:blip>
          <a:stretch>
            <a:fillRect/>
          </a:stretch>
        </p:blipFill>
        <p:spPr>
          <a:xfrm>
            <a:off x="183800" y="172325"/>
            <a:ext cx="3048000" cy="638175"/>
          </a:xfrm>
          <a:prstGeom prst="rect">
            <a:avLst/>
          </a:prstGeom>
          <a:noFill/>
          <a:ln>
            <a:noFill/>
          </a:ln>
        </p:spPr>
      </p:pic>
      <p:pic>
        <p:nvPicPr>
          <p:cNvPr id="111" name="Shape 111"/>
          <p:cNvPicPr preferRelativeResize="0"/>
          <p:nvPr/>
        </p:nvPicPr>
        <p:blipFill>
          <a:blip r:embed="rId4">
            <a:alphaModFix/>
          </a:blip>
          <a:stretch>
            <a:fillRect/>
          </a:stretch>
        </p:blipFill>
        <p:spPr>
          <a:xfrm>
            <a:off x="6559325" y="2883350"/>
            <a:ext cx="2466975" cy="1847850"/>
          </a:xfrm>
          <a:prstGeom prst="rect">
            <a:avLst/>
          </a:prstGeom>
          <a:noFill/>
          <a:ln>
            <a:noFill/>
          </a:ln>
        </p:spPr>
      </p:pic>
      <p:pic>
        <p:nvPicPr>
          <p:cNvPr id="112" name="Shape 112"/>
          <p:cNvPicPr preferRelativeResize="0"/>
          <p:nvPr/>
        </p:nvPicPr>
        <p:blipFill>
          <a:blip r:embed="rId5">
            <a:alphaModFix/>
          </a:blip>
          <a:stretch>
            <a:fillRect/>
          </a:stretch>
        </p:blipFill>
        <p:spPr>
          <a:xfrm>
            <a:off x="6912625" y="482475"/>
            <a:ext cx="1470375" cy="2205575"/>
          </a:xfrm>
          <a:prstGeom prst="rect">
            <a:avLst/>
          </a:prstGeom>
          <a:noFill/>
          <a:ln>
            <a:noFill/>
          </a:ln>
        </p:spPr>
      </p:pic>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accent5"/>
        </a:solidFill>
        <a:effectLst/>
      </p:bgPr>
    </p:bg>
    <p:spTree>
      <p:nvGrpSpPr>
        <p:cNvPr id="1" name="Shape 60"/>
        <p:cNvGrpSpPr/>
        <p:nvPr/>
      </p:nvGrpSpPr>
      <p:grpSpPr>
        <a:xfrm>
          <a:off x="0" y="0"/>
          <a:ext cx="0" cy="0"/>
          <a:chOff x="0" y="0"/>
          <a:chExt cx="0" cy="0"/>
        </a:xfrm>
      </p:grpSpPr>
      <p:sp>
        <p:nvSpPr>
          <p:cNvPr id="61" name="Shape 61"/>
          <p:cNvSpPr txBox="1">
            <a:spLocks noGrp="1"/>
          </p:cNvSpPr>
          <p:nvPr>
            <p:ph type="body" idx="1"/>
          </p:nvPr>
        </p:nvSpPr>
        <p:spPr>
          <a:xfrm>
            <a:off x="311700" y="330375"/>
            <a:ext cx="5460000" cy="3416400"/>
          </a:xfrm>
          <a:prstGeom prst="rect">
            <a:avLst/>
          </a:prstGeom>
        </p:spPr>
        <p:txBody>
          <a:bodyPr lIns="91425" tIns="91425" rIns="91425" bIns="91425" anchor="t" anchorCtr="0">
            <a:noAutofit/>
          </a:bodyPr>
          <a:lstStyle/>
          <a:p>
            <a:pPr lvl="0" rtl="0">
              <a:lnSpc>
                <a:spcPct val="90000"/>
              </a:lnSpc>
              <a:spcBef>
                <a:spcPts val="600"/>
              </a:spcBef>
              <a:spcAft>
                <a:spcPts val="0"/>
              </a:spcAft>
              <a:buNone/>
            </a:pPr>
            <a:r>
              <a:rPr lang="en" sz="2400">
                <a:solidFill>
                  <a:schemeClr val="lt1"/>
                </a:solidFill>
              </a:rPr>
              <a:t>•Mother Teresa was born in Skopje part of the modern-day country of Macedonia</a:t>
            </a:r>
          </a:p>
          <a:p>
            <a:pPr lvl="0">
              <a:lnSpc>
                <a:spcPct val="90000"/>
              </a:lnSpc>
              <a:spcBef>
                <a:spcPts val="600"/>
              </a:spcBef>
              <a:spcAft>
                <a:spcPts val="0"/>
              </a:spcAft>
              <a:buClr>
                <a:schemeClr val="dk1"/>
              </a:buClr>
              <a:buSzPct val="45833"/>
              <a:buFont typeface="Arial"/>
              <a:buNone/>
            </a:pPr>
            <a:endParaRPr sz="2400">
              <a:solidFill>
                <a:schemeClr val="lt1"/>
              </a:solidFill>
            </a:endParaRPr>
          </a:p>
          <a:p>
            <a:pPr lvl="0" rtl="0">
              <a:lnSpc>
                <a:spcPct val="90000"/>
              </a:lnSpc>
              <a:spcBef>
                <a:spcPts val="600"/>
              </a:spcBef>
              <a:spcAft>
                <a:spcPts val="0"/>
              </a:spcAft>
              <a:buNone/>
            </a:pPr>
            <a:r>
              <a:rPr lang="en" sz="2400">
                <a:solidFill>
                  <a:schemeClr val="lt1"/>
                </a:solidFill>
              </a:rPr>
              <a:t>•She was originally called </a:t>
            </a:r>
            <a:r>
              <a:rPr lang="en" sz="2400">
                <a:solidFill>
                  <a:srgbClr val="FFFF00"/>
                </a:solidFill>
              </a:rPr>
              <a:t>Agnes Bojaxhiu</a:t>
            </a:r>
          </a:p>
          <a:p>
            <a:pPr lvl="0">
              <a:lnSpc>
                <a:spcPct val="90000"/>
              </a:lnSpc>
              <a:spcBef>
                <a:spcPts val="600"/>
              </a:spcBef>
              <a:spcAft>
                <a:spcPts val="0"/>
              </a:spcAft>
              <a:buClr>
                <a:schemeClr val="dk1"/>
              </a:buClr>
              <a:buSzPct val="45833"/>
              <a:buFont typeface="Arial"/>
              <a:buNone/>
            </a:pPr>
            <a:endParaRPr sz="2400">
              <a:solidFill>
                <a:schemeClr val="lt1"/>
              </a:solidFill>
            </a:endParaRPr>
          </a:p>
          <a:p>
            <a:pPr lvl="0">
              <a:lnSpc>
                <a:spcPct val="90000"/>
              </a:lnSpc>
              <a:spcBef>
                <a:spcPts val="600"/>
              </a:spcBef>
              <a:spcAft>
                <a:spcPts val="0"/>
              </a:spcAft>
              <a:buClr>
                <a:schemeClr val="dk1"/>
              </a:buClr>
              <a:buSzPct val="45833"/>
              <a:buFont typeface="Arial"/>
              <a:buNone/>
            </a:pPr>
            <a:r>
              <a:rPr lang="en" sz="2400">
                <a:solidFill>
                  <a:schemeClr val="lt1"/>
                </a:solidFill>
              </a:rPr>
              <a:t>•At the age of 18 she joined a convent of the </a:t>
            </a:r>
            <a:r>
              <a:rPr lang="en" sz="2400">
                <a:solidFill>
                  <a:srgbClr val="FFFF00"/>
                </a:solidFill>
              </a:rPr>
              <a:t>Sisters of our Lady Loretto in Ireland</a:t>
            </a:r>
            <a:r>
              <a:rPr lang="en" sz="2400">
                <a:solidFill>
                  <a:schemeClr val="lt1"/>
                </a:solidFill>
              </a:rPr>
              <a:t> where she changed her name to </a:t>
            </a:r>
            <a:r>
              <a:rPr lang="en" sz="2400">
                <a:solidFill>
                  <a:srgbClr val="FFFF00"/>
                </a:solidFill>
              </a:rPr>
              <a:t>Mother Teresa</a:t>
            </a:r>
          </a:p>
          <a:p>
            <a:pPr lvl="0">
              <a:spcBef>
                <a:spcPts val="0"/>
              </a:spcBef>
              <a:buNone/>
            </a:pPr>
            <a:endParaRPr/>
          </a:p>
        </p:txBody>
      </p:sp>
      <p:pic>
        <p:nvPicPr>
          <p:cNvPr id="62" name="Shape 62"/>
          <p:cNvPicPr preferRelativeResize="0"/>
          <p:nvPr/>
        </p:nvPicPr>
        <p:blipFill>
          <a:blip r:embed="rId3">
            <a:alphaModFix/>
          </a:blip>
          <a:stretch>
            <a:fillRect/>
          </a:stretch>
        </p:blipFill>
        <p:spPr>
          <a:xfrm>
            <a:off x="6023374" y="1081376"/>
            <a:ext cx="2626199" cy="2980800"/>
          </a:xfrm>
          <a:prstGeom prst="heart">
            <a:avLst/>
          </a:prstGeom>
          <a:noFill/>
          <a:ln>
            <a:noFill/>
          </a:ln>
        </p:spPr>
      </p:pic>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a:blip r:embed="rId3">
            <a:alphaModFix/>
          </a:blip>
          <a:stretch>
            <a:fillRect/>
          </a:stretch>
        </a:blipFill>
        <a:effectLst/>
      </p:bgPr>
    </p:bg>
    <p:spTree>
      <p:nvGrpSpPr>
        <p:cNvPr id="1" name="Shape 66"/>
        <p:cNvGrpSpPr/>
        <p:nvPr/>
      </p:nvGrpSpPr>
      <p:grpSpPr>
        <a:xfrm>
          <a:off x="0" y="0"/>
          <a:ext cx="0" cy="0"/>
          <a:chOff x="0" y="0"/>
          <a:chExt cx="0" cy="0"/>
        </a:xfrm>
      </p:grpSpPr>
      <p:sp>
        <p:nvSpPr>
          <p:cNvPr id="67" name="Shape 67"/>
          <p:cNvSpPr txBox="1">
            <a:spLocks noGrp="1"/>
          </p:cNvSpPr>
          <p:nvPr>
            <p:ph type="body" idx="1"/>
          </p:nvPr>
        </p:nvSpPr>
        <p:spPr>
          <a:xfrm>
            <a:off x="278150" y="533925"/>
            <a:ext cx="8295300" cy="4046400"/>
          </a:xfrm>
          <a:prstGeom prst="rect">
            <a:avLst/>
          </a:prstGeom>
          <a:solidFill>
            <a:schemeClr val="accent5"/>
          </a:solidFill>
        </p:spPr>
        <p:txBody>
          <a:bodyPr lIns="91425" tIns="91425" rIns="91425" bIns="91425" anchor="t" anchorCtr="0">
            <a:noAutofit/>
          </a:bodyPr>
          <a:lstStyle/>
          <a:p>
            <a:pPr lvl="0" rtl="0">
              <a:spcBef>
                <a:spcPts val="600"/>
              </a:spcBef>
              <a:spcAft>
                <a:spcPts val="0"/>
              </a:spcAft>
              <a:buNone/>
            </a:pPr>
            <a:r>
              <a:rPr lang="en" sz="2400">
                <a:solidFill>
                  <a:schemeClr val="lt1"/>
                </a:solidFill>
              </a:rPr>
              <a:t>•She moved to </a:t>
            </a:r>
            <a:r>
              <a:rPr lang="en" sz="2400">
                <a:solidFill>
                  <a:srgbClr val="FFFF00"/>
                </a:solidFill>
              </a:rPr>
              <a:t>Calcutta in India</a:t>
            </a:r>
            <a:r>
              <a:rPr lang="en" sz="2400">
                <a:solidFill>
                  <a:schemeClr val="lt1"/>
                </a:solidFill>
              </a:rPr>
              <a:t> and taught at an all girls school whilst she was part of the Loreto Entally convent.</a:t>
            </a:r>
          </a:p>
          <a:p>
            <a:pPr lvl="0">
              <a:spcBef>
                <a:spcPts val="600"/>
              </a:spcBef>
              <a:spcAft>
                <a:spcPts val="0"/>
              </a:spcAft>
              <a:buClr>
                <a:schemeClr val="dk1"/>
              </a:buClr>
              <a:buSzPct val="45833"/>
              <a:buFont typeface="Arial"/>
              <a:buNone/>
            </a:pPr>
            <a:endParaRPr sz="2400">
              <a:solidFill>
                <a:schemeClr val="lt1"/>
              </a:solidFill>
            </a:endParaRPr>
          </a:p>
          <a:p>
            <a:pPr lvl="0">
              <a:spcBef>
                <a:spcPts val="600"/>
              </a:spcBef>
              <a:spcAft>
                <a:spcPts val="0"/>
              </a:spcAft>
              <a:buClr>
                <a:schemeClr val="dk1"/>
              </a:buClr>
              <a:buSzPct val="45833"/>
              <a:buFont typeface="Arial"/>
              <a:buNone/>
            </a:pPr>
            <a:r>
              <a:rPr lang="en" sz="2400">
                <a:solidFill>
                  <a:schemeClr val="lt1"/>
                </a:solidFill>
              </a:rPr>
              <a:t>•While she was there she was horrified by the sight of so many sick and dying people on the streets.</a:t>
            </a:r>
          </a:p>
          <a:p>
            <a:pPr lvl="0">
              <a:spcBef>
                <a:spcPts val="600"/>
              </a:spcBef>
              <a:spcAft>
                <a:spcPts val="0"/>
              </a:spcAft>
              <a:buClr>
                <a:schemeClr val="dk1"/>
              </a:buClr>
              <a:buSzPct val="45833"/>
              <a:buFont typeface="Arial"/>
              <a:buNone/>
            </a:pPr>
            <a:endParaRPr sz="2400">
              <a:solidFill>
                <a:schemeClr val="lt1"/>
              </a:solidFill>
            </a:endParaRPr>
          </a:p>
          <a:p>
            <a:pPr lvl="0">
              <a:spcBef>
                <a:spcPts val="600"/>
              </a:spcBef>
              <a:spcAft>
                <a:spcPts val="0"/>
              </a:spcAft>
              <a:buClr>
                <a:schemeClr val="dk1"/>
              </a:buClr>
              <a:buSzPct val="45833"/>
              <a:buFont typeface="Arial"/>
              <a:buNone/>
            </a:pPr>
            <a:r>
              <a:rPr lang="en" sz="2400">
                <a:solidFill>
                  <a:schemeClr val="lt1"/>
                </a:solidFill>
              </a:rPr>
              <a:t>•She knew that it was wrong and she was determined to do something about it.</a:t>
            </a:r>
          </a:p>
          <a:p>
            <a:pPr lvl="0">
              <a:spcBef>
                <a:spcPts val="0"/>
              </a:spcBef>
              <a:buNone/>
            </a:pPr>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67"/>
                                        </p:tgtEl>
                                        <p:attrNameLst>
                                          <p:attrName>style.visibility</p:attrName>
                                        </p:attrNameLst>
                                      </p:cBhvr>
                                      <p:to>
                                        <p:strVal val="visible"/>
                                      </p:to>
                                    </p:set>
                                    <p:anim calcmode="lin" valueType="num">
                                      <p:cBhvr additive="base">
                                        <p:cTn id="7" dur="3700"/>
                                        <p:tgtEl>
                                          <p:spTgt spid="67"/>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accent5"/>
        </a:solidFill>
        <a:effectLst/>
      </p:bgPr>
    </p:bg>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171450" y="1104475"/>
            <a:ext cx="6137100" cy="3962400"/>
          </a:xfrm>
          <a:prstGeom prst="rect">
            <a:avLst/>
          </a:prstGeom>
        </p:spPr>
        <p:txBody>
          <a:bodyPr lIns="91425" tIns="91425" rIns="91425" bIns="91425" anchor="ctr" anchorCtr="0">
            <a:noAutofit/>
          </a:bodyPr>
          <a:lstStyle/>
          <a:p>
            <a:pPr lvl="0">
              <a:lnSpc>
                <a:spcPct val="200000"/>
              </a:lnSpc>
              <a:spcBef>
                <a:spcPts val="500"/>
              </a:spcBef>
              <a:buClr>
                <a:schemeClr val="dk1"/>
              </a:buClr>
              <a:buSzPct val="55000"/>
              <a:buFont typeface="Arial"/>
              <a:buNone/>
            </a:pPr>
            <a:r>
              <a:rPr lang="en" sz="2000" dirty="0">
                <a:solidFill>
                  <a:schemeClr val="lt1"/>
                </a:solidFill>
              </a:rPr>
              <a:t>In 1946 she was travelling to Darjeeling by train “when I </a:t>
            </a:r>
            <a:r>
              <a:rPr lang="en" sz="2000" dirty="0">
                <a:solidFill>
                  <a:srgbClr val="FFFF00"/>
                </a:solidFill>
              </a:rPr>
              <a:t>heard the voice of God</a:t>
            </a:r>
            <a:r>
              <a:rPr lang="en" sz="2000" dirty="0">
                <a:solidFill>
                  <a:schemeClr val="lt1"/>
                </a:solidFill>
              </a:rPr>
              <a:t>… I was sure it was God’s voice. I was certain he was calling me”</a:t>
            </a:r>
          </a:p>
          <a:p>
            <a:pPr lvl="0">
              <a:lnSpc>
                <a:spcPct val="200000"/>
              </a:lnSpc>
              <a:spcBef>
                <a:spcPts val="0"/>
              </a:spcBef>
              <a:buNone/>
            </a:pPr>
            <a:r>
              <a:rPr lang="en" sz="2000" dirty="0">
                <a:solidFill>
                  <a:schemeClr val="lt1"/>
                </a:solidFill>
              </a:rPr>
              <a:t>His message was clear and she decided to </a:t>
            </a:r>
            <a:r>
              <a:rPr lang="en" sz="2000" dirty="0">
                <a:solidFill>
                  <a:srgbClr val="FFFF00"/>
                </a:solidFill>
              </a:rPr>
              <a:t>leave the convent and help the poor by living among them in the slums</a:t>
            </a:r>
            <a:r>
              <a:rPr lang="en" sz="2000" dirty="0">
                <a:solidFill>
                  <a:schemeClr val="lt1"/>
                </a:solidFill>
              </a:rPr>
              <a:t>.</a:t>
            </a:r>
          </a:p>
        </p:txBody>
      </p:sp>
      <p:pic>
        <p:nvPicPr>
          <p:cNvPr id="73" name="Shape 73"/>
          <p:cNvPicPr preferRelativeResize="0"/>
          <p:nvPr/>
        </p:nvPicPr>
        <p:blipFill>
          <a:blip r:embed="rId3">
            <a:alphaModFix/>
          </a:blip>
          <a:stretch>
            <a:fillRect/>
          </a:stretch>
        </p:blipFill>
        <p:spPr>
          <a:xfrm>
            <a:off x="5855649" y="352325"/>
            <a:ext cx="2997299" cy="2248200"/>
          </a:xfrm>
          <a:prstGeom prst="cloudCallout">
            <a:avLst>
              <a:gd name="adj1" fmla="val -20833"/>
              <a:gd name="adj2" fmla="val 62500"/>
            </a:avLst>
          </a:prstGeom>
          <a:noFill/>
          <a:ln>
            <a:noFill/>
          </a:ln>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withEffect">
                                  <p:stCondLst>
                                    <p:cond delay="0"/>
                                  </p:stCondLst>
                                  <p:childTnLst>
                                    <p:animRot by="-21600000">
                                      <p:cBhvr>
                                        <p:cTn id="6" dur="3000" fill="hold"/>
                                        <p:tgtEl>
                                          <p:spTgt spid="7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188250" y="184550"/>
            <a:ext cx="4560000" cy="4865700"/>
          </a:xfrm>
          <a:prstGeom prst="rect">
            <a:avLst/>
          </a:prstGeom>
          <a:solidFill>
            <a:schemeClr val="accent5"/>
          </a:solidFill>
        </p:spPr>
        <p:txBody>
          <a:bodyPr lIns="91425" tIns="91425" rIns="91425" bIns="91425" anchor="ctr" anchorCtr="0">
            <a:noAutofit/>
          </a:bodyPr>
          <a:lstStyle/>
          <a:p>
            <a:pPr lvl="0" algn="just" rtl="0">
              <a:lnSpc>
                <a:spcPct val="115000"/>
              </a:lnSpc>
              <a:spcBef>
                <a:spcPts val="500"/>
              </a:spcBef>
              <a:buNone/>
            </a:pPr>
            <a:endParaRPr sz="2000">
              <a:solidFill>
                <a:srgbClr val="7F7F7F"/>
              </a:solidFill>
            </a:endParaRPr>
          </a:p>
          <a:p>
            <a:pPr lvl="0" algn="just" rtl="0">
              <a:lnSpc>
                <a:spcPct val="115000"/>
              </a:lnSpc>
              <a:spcBef>
                <a:spcPts val="500"/>
              </a:spcBef>
              <a:buNone/>
            </a:pPr>
            <a:endParaRPr sz="2000">
              <a:solidFill>
                <a:srgbClr val="7F7F7F"/>
              </a:solidFill>
            </a:endParaRPr>
          </a:p>
          <a:p>
            <a:pPr lvl="0" algn="just">
              <a:lnSpc>
                <a:spcPct val="115000"/>
              </a:lnSpc>
              <a:spcBef>
                <a:spcPts val="500"/>
              </a:spcBef>
              <a:buClr>
                <a:schemeClr val="dk1"/>
              </a:buClr>
              <a:buSzPct val="55000"/>
              <a:buFont typeface="Arial"/>
              <a:buNone/>
            </a:pPr>
            <a:r>
              <a:rPr lang="en" sz="2000">
                <a:solidFill>
                  <a:schemeClr val="lt1"/>
                </a:solidFill>
              </a:rPr>
              <a:t>On December 20th 1948, Sister Teresa went out for the first time by herself to </a:t>
            </a:r>
            <a:r>
              <a:rPr lang="en" sz="2000">
                <a:solidFill>
                  <a:srgbClr val="FFFF00"/>
                </a:solidFill>
              </a:rPr>
              <a:t>work in the slums of Calcutta</a:t>
            </a:r>
            <a:r>
              <a:rPr lang="en" sz="2000">
                <a:solidFill>
                  <a:schemeClr val="lt1"/>
                </a:solidFill>
              </a:rPr>
              <a:t>. Calcutta is one of the world's most crowded cities. Many people had </a:t>
            </a:r>
            <a:r>
              <a:rPr lang="en" sz="2000">
                <a:solidFill>
                  <a:srgbClr val="FFFF00"/>
                </a:solidFill>
              </a:rPr>
              <a:t>no homes</a:t>
            </a:r>
            <a:r>
              <a:rPr lang="en" sz="2000">
                <a:solidFill>
                  <a:schemeClr val="lt1"/>
                </a:solidFill>
              </a:rPr>
              <a:t>. Many had only rags to wear, </a:t>
            </a:r>
            <a:r>
              <a:rPr lang="en" sz="2000">
                <a:solidFill>
                  <a:srgbClr val="FFFF00"/>
                </a:solidFill>
              </a:rPr>
              <a:t>hunger and disease were everywhere</a:t>
            </a:r>
            <a:r>
              <a:rPr lang="en" sz="2000">
                <a:solidFill>
                  <a:schemeClr val="lt1"/>
                </a:solidFill>
              </a:rPr>
              <a:t>. There were constant disgusting smells of rotting garbage and </a:t>
            </a:r>
            <a:r>
              <a:rPr lang="en" sz="2000">
                <a:solidFill>
                  <a:srgbClr val="FFFF00"/>
                </a:solidFill>
              </a:rPr>
              <a:t>sickness</a:t>
            </a:r>
            <a:r>
              <a:rPr lang="en" sz="2000">
                <a:solidFill>
                  <a:schemeClr val="lt1"/>
                </a:solidFill>
              </a:rPr>
              <a:t>. Old or sick people were left on the streets to die, eaten by rats and insects. Unwanted babies were thrown out onto rubbish heaps.</a:t>
            </a:r>
          </a:p>
          <a:p>
            <a:pPr lvl="0">
              <a:spcBef>
                <a:spcPts val="0"/>
              </a:spcBef>
              <a:buNone/>
            </a:pPr>
            <a:endParaRPr/>
          </a:p>
        </p:txBody>
      </p:sp>
      <p:pic>
        <p:nvPicPr>
          <p:cNvPr id="79" name="Shape 79"/>
          <p:cNvPicPr preferRelativeResize="0"/>
          <p:nvPr/>
        </p:nvPicPr>
        <p:blipFill>
          <a:blip r:embed="rId3">
            <a:alphaModFix/>
          </a:blip>
          <a:stretch>
            <a:fillRect/>
          </a:stretch>
        </p:blipFill>
        <p:spPr>
          <a:xfrm>
            <a:off x="4895512" y="184550"/>
            <a:ext cx="2767211" cy="1800225"/>
          </a:xfrm>
          <a:prstGeom prst="rect">
            <a:avLst/>
          </a:prstGeom>
          <a:noFill/>
          <a:ln>
            <a:noFill/>
          </a:ln>
        </p:spPr>
      </p:pic>
      <p:pic>
        <p:nvPicPr>
          <p:cNvPr id="80" name="Shape 80"/>
          <p:cNvPicPr preferRelativeResize="0"/>
          <p:nvPr/>
        </p:nvPicPr>
        <p:blipFill>
          <a:blip r:embed="rId4">
            <a:alphaModFix/>
          </a:blip>
          <a:stretch>
            <a:fillRect/>
          </a:stretch>
        </p:blipFill>
        <p:spPr>
          <a:xfrm>
            <a:off x="5399025" y="2080475"/>
            <a:ext cx="3543300" cy="1285875"/>
          </a:xfrm>
          <a:prstGeom prst="rect">
            <a:avLst/>
          </a:prstGeom>
          <a:noFill/>
          <a:ln>
            <a:noFill/>
          </a:ln>
        </p:spPr>
      </p:pic>
      <p:pic>
        <p:nvPicPr>
          <p:cNvPr id="81" name="Shape 81"/>
          <p:cNvPicPr preferRelativeResize="0"/>
          <p:nvPr/>
        </p:nvPicPr>
        <p:blipFill>
          <a:blip r:embed="rId5">
            <a:alphaModFix/>
          </a:blip>
          <a:stretch>
            <a:fillRect/>
          </a:stretch>
        </p:blipFill>
        <p:spPr>
          <a:xfrm>
            <a:off x="4999850" y="3590500"/>
            <a:ext cx="2662875" cy="1375775"/>
          </a:xfrm>
          <a:prstGeom prst="rect">
            <a:avLst/>
          </a:prstGeom>
          <a:noFill/>
          <a:ln>
            <a:noFill/>
          </a:ln>
        </p:spPr>
      </p:pic>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85"/>
        <p:cNvGrpSpPr/>
        <p:nvPr/>
      </p:nvGrpSpPr>
      <p:grpSpPr>
        <a:xfrm>
          <a:off x="0" y="0"/>
          <a:ext cx="0" cy="0"/>
          <a:chOff x="0" y="0"/>
          <a:chExt cx="0" cy="0"/>
        </a:xfrm>
      </p:grpSpPr>
      <p:sp>
        <p:nvSpPr>
          <p:cNvPr id="86" name="Shape 86"/>
          <p:cNvSpPr txBox="1">
            <a:spLocks noGrp="1"/>
          </p:cNvSpPr>
          <p:nvPr>
            <p:ph type="title"/>
          </p:nvPr>
        </p:nvSpPr>
        <p:spPr>
          <a:xfrm>
            <a:off x="4250350" y="450150"/>
            <a:ext cx="4594800" cy="4090800"/>
          </a:xfrm>
          <a:prstGeom prst="rect">
            <a:avLst/>
          </a:prstGeom>
          <a:solidFill>
            <a:schemeClr val="accent5"/>
          </a:solidFill>
          <a:ln w="9525" cap="flat" cmpd="sng">
            <a:solidFill>
              <a:schemeClr val="accent5"/>
            </a:solidFill>
            <a:prstDash val="solid"/>
            <a:round/>
            <a:headEnd type="none" w="med" len="med"/>
            <a:tailEnd type="none" w="med" len="med"/>
          </a:ln>
        </p:spPr>
        <p:txBody>
          <a:bodyPr lIns="91425" tIns="91425" rIns="91425" bIns="91425" anchor="ctr" anchorCtr="0">
            <a:noAutofit/>
          </a:bodyPr>
          <a:lstStyle/>
          <a:p>
            <a:pPr lvl="0">
              <a:spcBef>
                <a:spcPts val="0"/>
              </a:spcBef>
              <a:buNone/>
            </a:pPr>
            <a:r>
              <a:rPr lang="en" sz="1800">
                <a:solidFill>
                  <a:schemeClr val="lt1"/>
                </a:solidFill>
              </a:rPr>
              <a:t>Mother Teresa set up </a:t>
            </a:r>
            <a:r>
              <a:rPr lang="en" sz="1800">
                <a:solidFill>
                  <a:srgbClr val="FFFF00"/>
                </a:solidFill>
              </a:rPr>
              <a:t>hospices</a:t>
            </a:r>
            <a:r>
              <a:rPr lang="en" sz="1800">
                <a:solidFill>
                  <a:schemeClr val="lt1"/>
                </a:solidFill>
              </a:rPr>
              <a:t> for the dying, homes for the orphans and care centres for people who were suffering from AIDS and leprosy. </a:t>
            </a:r>
          </a:p>
          <a:p>
            <a:pPr lvl="0">
              <a:spcBef>
                <a:spcPts val="0"/>
              </a:spcBef>
              <a:buNone/>
            </a:pPr>
            <a:endParaRPr sz="1800">
              <a:solidFill>
                <a:schemeClr val="lt1"/>
              </a:solidFill>
            </a:endParaRPr>
          </a:p>
          <a:p>
            <a:pPr lvl="0">
              <a:spcBef>
                <a:spcPts val="0"/>
              </a:spcBef>
              <a:buNone/>
            </a:pPr>
            <a:r>
              <a:rPr lang="en" sz="1800">
                <a:solidFill>
                  <a:schemeClr val="lt1"/>
                </a:solidFill>
              </a:rPr>
              <a:t>She said her mission was to:</a:t>
            </a:r>
          </a:p>
          <a:p>
            <a:pPr lvl="0">
              <a:spcBef>
                <a:spcPts val="0"/>
              </a:spcBef>
              <a:buNone/>
            </a:pPr>
            <a:endParaRPr sz="1800">
              <a:solidFill>
                <a:schemeClr val="lt1"/>
              </a:solidFill>
            </a:endParaRPr>
          </a:p>
          <a:p>
            <a:pPr lvl="0" algn="ctr">
              <a:spcBef>
                <a:spcPts val="0"/>
              </a:spcBef>
              <a:buNone/>
            </a:pPr>
            <a:r>
              <a:rPr lang="en" sz="1800" i="1">
                <a:solidFill>
                  <a:srgbClr val="F6B26B"/>
                </a:solidFill>
              </a:rPr>
              <a:t>‘care for the hungry, the naked, the homeless, the crippled, the blind, the lepers, all those people who feel unwanted, unloved, uncared for throughout society. People who have become a burden to the society and are shunned by everyone.’</a:t>
            </a:r>
          </a:p>
        </p:txBody>
      </p:sp>
      <p:pic>
        <p:nvPicPr>
          <p:cNvPr id="87" name="Shape 87"/>
          <p:cNvPicPr preferRelativeResize="0"/>
          <p:nvPr/>
        </p:nvPicPr>
        <p:blipFill>
          <a:blip r:embed="rId3">
            <a:alphaModFix/>
          </a:blip>
          <a:stretch>
            <a:fillRect/>
          </a:stretch>
        </p:blipFill>
        <p:spPr>
          <a:xfrm>
            <a:off x="516974" y="252775"/>
            <a:ext cx="3023675" cy="2064674"/>
          </a:xfrm>
          <a:prstGeom prst="rect">
            <a:avLst/>
          </a:prstGeom>
          <a:noFill/>
          <a:ln>
            <a:noFill/>
          </a:ln>
        </p:spPr>
      </p:pic>
      <p:pic>
        <p:nvPicPr>
          <p:cNvPr id="88" name="Shape 88"/>
          <p:cNvPicPr preferRelativeResize="0"/>
          <p:nvPr/>
        </p:nvPicPr>
        <p:blipFill>
          <a:blip r:embed="rId4">
            <a:alphaModFix/>
          </a:blip>
          <a:stretch>
            <a:fillRect/>
          </a:stretch>
        </p:blipFill>
        <p:spPr>
          <a:xfrm>
            <a:off x="2236475" y="2929300"/>
            <a:ext cx="1809900" cy="1711624"/>
          </a:xfrm>
          <a:prstGeom prst="rect">
            <a:avLst/>
          </a:prstGeom>
          <a:noFill/>
          <a:ln>
            <a:noFill/>
          </a:ln>
        </p:spPr>
      </p:pic>
      <p:pic>
        <p:nvPicPr>
          <p:cNvPr id="89" name="Shape 89"/>
          <p:cNvPicPr preferRelativeResize="0"/>
          <p:nvPr/>
        </p:nvPicPr>
        <p:blipFill>
          <a:blip r:embed="rId5">
            <a:alphaModFix/>
          </a:blip>
          <a:stretch>
            <a:fillRect/>
          </a:stretch>
        </p:blipFill>
        <p:spPr>
          <a:xfrm>
            <a:off x="183799" y="2458300"/>
            <a:ext cx="1906924" cy="1609724"/>
          </a:xfrm>
          <a:prstGeom prst="rect">
            <a:avLst/>
          </a:prstGeom>
          <a:noFill/>
          <a:ln>
            <a:noFill/>
          </a:ln>
        </p:spPr>
      </p:pic>
      <p:sp>
        <p:nvSpPr>
          <p:cNvPr id="90" name="Shape 90"/>
          <p:cNvSpPr/>
          <p:nvPr/>
        </p:nvSpPr>
        <p:spPr>
          <a:xfrm>
            <a:off x="2263025" y="2435325"/>
            <a:ext cx="1809900" cy="354600"/>
          </a:xfrm>
          <a:prstGeom prst="rect">
            <a:avLst/>
          </a:prstGeom>
          <a:solidFill>
            <a:srgbClr val="073763"/>
          </a:solidFill>
          <a:ln w="9525" cap="flat" cmpd="sng">
            <a:solidFill>
              <a:srgbClr val="FFFF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91" name="Shape 91"/>
          <p:cNvSpPr/>
          <p:nvPr/>
        </p:nvSpPr>
        <p:spPr>
          <a:xfrm>
            <a:off x="143650" y="4208875"/>
            <a:ext cx="1987200" cy="354600"/>
          </a:xfrm>
          <a:prstGeom prst="rect">
            <a:avLst/>
          </a:prstGeom>
          <a:solidFill>
            <a:srgbClr val="073763"/>
          </a:solidFill>
          <a:ln w="9525" cap="flat" cmpd="sng">
            <a:solidFill>
              <a:srgbClr val="FFFF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1"/>
          <p:cNvSpPr txBox="1">
            <a:spLocks/>
          </p:cNvSpPr>
          <p:nvPr/>
        </p:nvSpPr>
        <p:spPr>
          <a:xfrm>
            <a:off x="196278" y="211679"/>
            <a:ext cx="4589587" cy="3030790"/>
          </a:xfrm>
          <a:prstGeom prst="rect">
            <a:avLst/>
          </a:prstGeom>
          <a:solidFill>
            <a:schemeClr val="accent5"/>
          </a:solidFill>
          <a:ln>
            <a:noFill/>
          </a:ln>
        </p:spPr>
        <p:txBody>
          <a:bodyPr lIns="91425" tIns="91425" rIns="91425" bIns="91425" anchor="ctr" anchorCtr="0"/>
          <a:lstStyle/>
          <a:p>
            <a:pPr marL="0" marR="0" lvl="0" indent="0" algn="ctr" defTabSz="914400" rtl="0" eaLnBrk="1" fontAlgn="auto" latinLnBrk="0" hangingPunct="1">
              <a:lnSpc>
                <a:spcPct val="100000"/>
              </a:lnSpc>
              <a:spcBef>
                <a:spcPts val="0"/>
              </a:spcBef>
              <a:spcAft>
                <a:spcPts val="0"/>
              </a:spcAft>
              <a:buClr>
                <a:schemeClr val="dk1"/>
              </a:buClr>
              <a:buSzPct val="100000"/>
              <a:buFontTx/>
              <a:buNone/>
              <a:tabLst/>
              <a:defRPr/>
            </a:pPr>
            <a:r>
              <a:rPr kumimoji="0" lang="en-US" sz="2000" b="0" i="0" u="none" strike="noStrike" kern="0" cap="none" spc="0" normalizeH="0" baseline="0" noProof="0" dirty="0" smtClean="0">
                <a:ln>
                  <a:noFill/>
                </a:ln>
                <a:solidFill>
                  <a:schemeClr val="dk1"/>
                </a:solidFill>
                <a:effectLst/>
                <a:uLnTx/>
                <a:uFillTx/>
                <a:latin typeface="Arial"/>
                <a:ea typeface="Arial"/>
                <a:cs typeface="Arial"/>
                <a:sym typeface="Arial"/>
              </a:rPr>
              <a:t>Mother Teresa set up a new Religious Order called </a:t>
            </a:r>
          </a:p>
          <a:p>
            <a:pPr marL="0" marR="0" lvl="0" indent="0" algn="ctr" defTabSz="914400" rtl="0" eaLnBrk="1" fontAlgn="auto" latinLnBrk="0" hangingPunct="1">
              <a:lnSpc>
                <a:spcPct val="100000"/>
              </a:lnSpc>
              <a:spcBef>
                <a:spcPts val="0"/>
              </a:spcBef>
              <a:spcAft>
                <a:spcPts val="0"/>
              </a:spcAft>
              <a:buClr>
                <a:schemeClr val="dk1"/>
              </a:buClr>
              <a:buSzPct val="100000"/>
              <a:buFontTx/>
              <a:buNone/>
              <a:tabLst/>
              <a:defRPr/>
            </a:pPr>
            <a:endParaRPr lang="en-US" sz="2000" dirty="0" smtClean="0">
              <a:solidFill>
                <a:schemeClr val="dk1"/>
              </a:solidFill>
            </a:endParaRPr>
          </a:p>
          <a:p>
            <a:pPr marL="0" marR="0" lvl="0" indent="0" algn="ctr" defTabSz="914400" rtl="0" eaLnBrk="1" fontAlgn="auto" latinLnBrk="0" hangingPunct="1">
              <a:lnSpc>
                <a:spcPct val="100000"/>
              </a:lnSpc>
              <a:spcBef>
                <a:spcPts val="0"/>
              </a:spcBef>
              <a:spcAft>
                <a:spcPts val="0"/>
              </a:spcAft>
              <a:buClr>
                <a:schemeClr val="dk1"/>
              </a:buClr>
              <a:buSzPct val="100000"/>
              <a:buFontTx/>
              <a:buNone/>
              <a:tabLst/>
              <a:defRPr/>
            </a:pPr>
            <a:r>
              <a:rPr kumimoji="0" lang="en-US" sz="2000" b="0" i="0" u="none" strike="noStrike" kern="0" cap="none" spc="0" normalizeH="0" baseline="0" noProof="0" dirty="0" smtClean="0">
                <a:ln>
                  <a:noFill/>
                </a:ln>
                <a:solidFill>
                  <a:schemeClr val="accent6"/>
                </a:solidFill>
                <a:effectLst/>
                <a:uLnTx/>
                <a:uFillTx/>
                <a:latin typeface="Arial"/>
                <a:ea typeface="Arial"/>
                <a:cs typeface="Arial"/>
                <a:sym typeface="Arial"/>
              </a:rPr>
              <a:t>The Missionaries of Charity. </a:t>
            </a:r>
            <a:endParaRPr kumimoji="0" lang="en-US" sz="2000" b="0" i="0" u="none" strike="noStrike" kern="0" cap="none" spc="0" normalizeH="0" baseline="0" noProof="0" dirty="0">
              <a:ln>
                <a:noFill/>
              </a:ln>
              <a:solidFill>
                <a:schemeClr val="accent6"/>
              </a:solidFill>
              <a:effectLst/>
              <a:uLnTx/>
              <a:uFillTx/>
              <a:latin typeface="Arial"/>
              <a:ea typeface="Arial"/>
              <a:cs typeface="Arial"/>
              <a:sym typeface="Arial"/>
            </a:endParaRPr>
          </a:p>
        </p:txBody>
      </p:sp>
      <p:pic>
        <p:nvPicPr>
          <p:cNvPr id="4" name="Picture 3" descr="images-2.jpg"/>
          <p:cNvPicPr>
            <a:picLocks noChangeAspect="1"/>
          </p:cNvPicPr>
          <p:nvPr/>
        </p:nvPicPr>
        <p:blipFill>
          <a:blip r:embed="rId2"/>
          <a:stretch>
            <a:fillRect/>
          </a:stretch>
        </p:blipFill>
        <p:spPr>
          <a:xfrm>
            <a:off x="5006144" y="211679"/>
            <a:ext cx="3543905" cy="1941545"/>
          </a:xfrm>
          <a:prstGeom prst="rect">
            <a:avLst/>
          </a:prstGeom>
        </p:spPr>
      </p:pic>
      <p:pic>
        <p:nvPicPr>
          <p:cNvPr id="35842" name="Picture 2"/>
          <p:cNvPicPr>
            <a:picLocks noChangeAspect="1" noChangeArrowheads="1"/>
          </p:cNvPicPr>
          <p:nvPr/>
        </p:nvPicPr>
        <p:blipFill>
          <a:blip r:embed="rId3"/>
          <a:srcRect/>
          <a:stretch>
            <a:fillRect/>
          </a:stretch>
        </p:blipFill>
        <p:spPr bwMode="auto">
          <a:xfrm>
            <a:off x="5006144" y="2090290"/>
            <a:ext cx="3543905" cy="3053210"/>
          </a:xfrm>
          <a:prstGeom prst="rect">
            <a:avLst/>
          </a:prstGeom>
          <a:noFill/>
          <a:ln w="9525">
            <a:noFill/>
            <a:miter lim="800000"/>
            <a:headEnd/>
            <a:tailEnd/>
          </a:ln>
          <a:effectLst/>
        </p:spPr>
      </p:pic>
      <p:pic>
        <p:nvPicPr>
          <p:cNvPr id="35843" name="Picture 3"/>
          <p:cNvPicPr>
            <a:picLocks noChangeAspect="1" noChangeArrowheads="1"/>
          </p:cNvPicPr>
          <p:nvPr/>
        </p:nvPicPr>
        <p:blipFill>
          <a:blip r:embed="rId4"/>
          <a:srcRect/>
          <a:stretch>
            <a:fillRect/>
          </a:stretch>
        </p:blipFill>
        <p:spPr bwMode="auto">
          <a:xfrm>
            <a:off x="377707" y="3797528"/>
            <a:ext cx="4161099" cy="847043"/>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55250" y="450150"/>
            <a:ext cx="6367800" cy="4090800"/>
          </a:xfrm>
          <a:solidFill>
            <a:srgbClr val="0097A7"/>
          </a:solidFill>
        </p:spPr>
        <p:txBody>
          <a:bodyPr/>
          <a:lstStyle/>
          <a:p>
            <a:r>
              <a:rPr lang="en-US" sz="3200" dirty="0" smtClean="0">
                <a:solidFill>
                  <a:schemeClr val="bg1"/>
                </a:solidFill>
              </a:rPr>
              <a:t>The Missionaries of Charity is a Catholic religious order. It works among the poorest of the poor all around the world. </a:t>
            </a:r>
            <a:br>
              <a:rPr lang="en-US" sz="3200" dirty="0" smtClean="0">
                <a:solidFill>
                  <a:schemeClr val="bg1"/>
                </a:solidFill>
              </a:rPr>
            </a:br>
            <a:r>
              <a:rPr lang="en-US" sz="3200" dirty="0" smtClean="0">
                <a:solidFill>
                  <a:schemeClr val="bg1"/>
                </a:solidFill>
              </a:rPr>
              <a:t/>
            </a:r>
            <a:br>
              <a:rPr lang="en-US" sz="3200" dirty="0" smtClean="0">
                <a:solidFill>
                  <a:schemeClr val="bg1"/>
                </a:solidFill>
              </a:rPr>
            </a:br>
            <a:r>
              <a:rPr lang="en-US" sz="3200" dirty="0" smtClean="0">
                <a:solidFill>
                  <a:schemeClr val="bg1"/>
                </a:solidFill>
              </a:rPr>
              <a:t>A religious order is a community of faith</a:t>
            </a:r>
            <a:r>
              <a:rPr lang="en-US" sz="3600" dirty="0" smtClean="0">
                <a:solidFill>
                  <a:schemeClr val="bg1"/>
                </a:solidFill>
              </a:rPr>
              <a:t>. </a:t>
            </a:r>
            <a:endParaRPr lang="en-US" sz="3600" dirty="0">
              <a:solidFill>
                <a:schemeClr val="bg1"/>
              </a:solidFill>
            </a:endParaRPr>
          </a:p>
        </p:txBody>
      </p:sp>
      <p:pic>
        <p:nvPicPr>
          <p:cNvPr id="36866" name="Picture 2"/>
          <p:cNvPicPr>
            <a:picLocks noChangeAspect="1" noChangeArrowheads="1"/>
          </p:cNvPicPr>
          <p:nvPr/>
        </p:nvPicPr>
        <p:blipFill>
          <a:blip r:embed="rId2"/>
          <a:srcRect/>
          <a:stretch>
            <a:fillRect/>
          </a:stretch>
        </p:blipFill>
        <p:spPr bwMode="auto">
          <a:xfrm>
            <a:off x="6623050" y="450150"/>
            <a:ext cx="2298700" cy="4090800"/>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accent5"/>
        </a:solidFill>
        <a:effectLst/>
      </p:bgPr>
    </p:bg>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490250" y="450150"/>
            <a:ext cx="6367800" cy="4090800"/>
          </a:xfrm>
          <a:prstGeom prst="rect">
            <a:avLst/>
          </a:prstGeom>
        </p:spPr>
        <p:txBody>
          <a:bodyPr lIns="91425" tIns="91425" rIns="91425" bIns="91425" anchor="ctr" anchorCtr="0">
            <a:noAutofit/>
          </a:bodyPr>
          <a:lstStyle/>
          <a:p>
            <a:pPr lvl="0">
              <a:spcBef>
                <a:spcPts val="0"/>
              </a:spcBef>
              <a:buNone/>
            </a:pPr>
            <a:r>
              <a:rPr lang="en" sz="2400">
                <a:solidFill>
                  <a:schemeClr val="lt1"/>
                </a:solidFill>
              </a:rPr>
              <a:t>She won </a:t>
            </a:r>
            <a:r>
              <a:rPr lang="en" sz="2400">
                <a:solidFill>
                  <a:srgbClr val="FFFF00"/>
                </a:solidFill>
              </a:rPr>
              <a:t>the Nobel Peace prize</a:t>
            </a:r>
          </a:p>
          <a:p>
            <a:pPr lvl="0">
              <a:spcBef>
                <a:spcPts val="0"/>
              </a:spcBef>
              <a:buNone/>
            </a:pPr>
            <a:r>
              <a:rPr lang="en" sz="2400">
                <a:solidFill>
                  <a:schemeClr val="lt1"/>
                </a:solidFill>
              </a:rPr>
              <a:t>in 1979. </a:t>
            </a:r>
          </a:p>
          <a:p>
            <a:pPr lvl="0">
              <a:spcBef>
                <a:spcPts val="0"/>
              </a:spcBef>
              <a:buNone/>
            </a:pPr>
            <a:endParaRPr sz="2400">
              <a:solidFill>
                <a:schemeClr val="lt1"/>
              </a:solidFill>
            </a:endParaRPr>
          </a:p>
          <a:p>
            <a:pPr lvl="0">
              <a:spcBef>
                <a:spcPts val="0"/>
              </a:spcBef>
              <a:buNone/>
            </a:pPr>
            <a:r>
              <a:rPr lang="en" sz="2400">
                <a:solidFill>
                  <a:schemeClr val="lt1"/>
                </a:solidFill>
              </a:rPr>
              <a:t>She dedicated her entire life to</a:t>
            </a:r>
          </a:p>
          <a:p>
            <a:pPr lvl="0">
              <a:spcBef>
                <a:spcPts val="0"/>
              </a:spcBef>
              <a:buNone/>
            </a:pPr>
            <a:r>
              <a:rPr lang="en" sz="2400">
                <a:solidFill>
                  <a:schemeClr val="lt1"/>
                </a:solidFill>
              </a:rPr>
              <a:t>helping others until she died in</a:t>
            </a:r>
          </a:p>
          <a:p>
            <a:pPr lvl="0">
              <a:spcBef>
                <a:spcPts val="0"/>
              </a:spcBef>
              <a:buNone/>
            </a:pPr>
            <a:r>
              <a:rPr lang="en" sz="2400">
                <a:solidFill>
                  <a:schemeClr val="lt1"/>
                </a:solidFill>
              </a:rPr>
              <a:t>1997.</a:t>
            </a:r>
          </a:p>
        </p:txBody>
      </p:sp>
      <p:pic>
        <p:nvPicPr>
          <p:cNvPr id="97" name="Shape 97"/>
          <p:cNvPicPr preferRelativeResize="0"/>
          <p:nvPr/>
        </p:nvPicPr>
        <p:blipFill>
          <a:blip r:embed="rId3">
            <a:alphaModFix/>
          </a:blip>
          <a:stretch>
            <a:fillRect/>
          </a:stretch>
        </p:blipFill>
        <p:spPr>
          <a:xfrm>
            <a:off x="5261249" y="275725"/>
            <a:ext cx="3443674" cy="4592050"/>
          </a:xfrm>
          <a:prstGeom prst="rect">
            <a:avLst/>
          </a:prstGeom>
          <a:noFill/>
          <a:ln>
            <a:noFill/>
          </a:ln>
        </p:spPr>
      </p:pic>
    </p:spTree>
  </p:cSld>
  <p:clrMapOvr>
    <a:masterClrMapping/>
  </p:clrMapOvr>
  <p:transition spd="slow">
    <p:fade/>
  </p:transition>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527</Words>
  <Application>Microsoft Macintosh PowerPoint</Application>
  <PresentationFormat>On-screen Show (16:9)</PresentationFormat>
  <Paragraphs>48</Paragraphs>
  <Slides>11</Slides>
  <Notes>9</Notes>
  <HiddenSlides>0</HiddenSlides>
  <MMClips>0</MMClips>
  <ScaleCrop>false</ScaleCrop>
  <HeadingPairs>
    <vt:vector size="4" baseType="variant">
      <vt:variant>
        <vt:lpstr>Design Template</vt:lpstr>
      </vt:variant>
      <vt:variant>
        <vt:i4>1</vt:i4>
      </vt:variant>
      <vt:variant>
        <vt:lpstr>Slide Titles</vt:lpstr>
      </vt:variant>
      <vt:variant>
        <vt:i4>11</vt:i4>
      </vt:variant>
    </vt:vector>
  </HeadingPairs>
  <TitlesOfParts>
    <vt:vector size="12" baseType="lpstr">
      <vt:lpstr>simple-light-2</vt:lpstr>
      <vt:lpstr>Slide 1</vt:lpstr>
      <vt:lpstr>Slide 2</vt:lpstr>
      <vt:lpstr>Slide 3</vt:lpstr>
      <vt:lpstr>In 1946 she was travelling to Darjeeling by train “when I heard the voice of God… I was sure it was God’s voice. I was certain he was calling me” His message was clear and she decided to leave the convent and help the poor by living among them in the slums.</vt:lpstr>
      <vt:lpstr>  On December 20th 1948, Sister Teresa went out for the first time by herself to work in the slums of Calcutta. Calcutta is one of the world's most crowded cities. Many people had no homes. Many had only rags to wear, hunger and disease were everywhere. There were constant disgusting smells of rotting garbage and sickness. Old or sick people were left on the streets to die, eaten by rats and insects. Unwanted babies were thrown out onto rubbish heaps. </vt:lpstr>
      <vt:lpstr>Mother Teresa set up hospices for the dying, homes for the orphans and care centres for people who were suffering from AIDS and leprosy.   She said her mission was to:  ‘care for the hungry, the naked, the homeless, the crippled, the blind, the lepers, all those people who feel unwanted, unloved, uncared for throughout society. People who have become a burden to the society and are shunned by everyone.’</vt:lpstr>
      <vt:lpstr>Slide 7</vt:lpstr>
      <vt:lpstr>The Missionaries of Charity is a Catholic religious order. It works among the poorest of the poor all around the world.   A religious order is a community of faith. </vt:lpstr>
      <vt:lpstr>She won the Nobel Peace prize in 1979.   She dedicated her entire life to helping others until she died in 1997.</vt:lpstr>
      <vt:lpstr>Pope John Paul II said   ‘Mother Teresa’s smile, words and deeds, Jesus walked the streets of the world as the Good Samaritan.’  The Church on September 6th 2016 will Canonise her. </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Heather keleghan</cp:lastModifiedBy>
  <cp:revision>2</cp:revision>
  <dcterms:created xsi:type="dcterms:W3CDTF">2016-11-02T22:03:43Z</dcterms:created>
  <dcterms:modified xsi:type="dcterms:W3CDTF">2016-11-02T22:13:36Z</dcterms:modified>
</cp:coreProperties>
</file>