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Lato-regular.fntdata"/><Relationship Id="rId16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19" Type="http://schemas.openxmlformats.org/officeDocument/2006/relationships/font" Target="fonts/Lato-italic.fntdata"/><Relationship Id="rId6" Type="http://schemas.openxmlformats.org/officeDocument/2006/relationships/slide" Target="slides/slide2.xml"/><Relationship Id="rId18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Font typeface="Lato"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SzPct val="100000"/>
              <a:buFont typeface="Lato"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91377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dk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Font typeface="Lato"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8452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Lato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Lato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7.jpg"/><Relationship Id="rId4" Type="http://schemas.openxmlformats.org/officeDocument/2006/relationships/image" Target="../media/image05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9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8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6.jpg"/><Relationship Id="rId4" Type="http://schemas.openxmlformats.org/officeDocument/2006/relationships/image" Target="../media/image04.jpg"/><Relationship Id="rId5" Type="http://schemas.openxmlformats.org/officeDocument/2006/relationships/image" Target="../media/image12.jpg"/><Relationship Id="rId6" Type="http://schemas.openxmlformats.org/officeDocument/2006/relationships/image" Target="../media/image0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1.jpg"/><Relationship Id="rId4" Type="http://schemas.openxmlformats.org/officeDocument/2006/relationships/image" Target="../media/image11.jpg"/><Relationship Id="rId5" Type="http://schemas.openxmlformats.org/officeDocument/2006/relationships/image" Target="../media/image1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2978700" y="1383425"/>
            <a:ext cx="3186600" cy="15843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Second Vatican Council 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3096362" y="3266930"/>
            <a:ext cx="2951400" cy="701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(Vatican II)</a:t>
            </a: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124700" y="1669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 to Change….</a:t>
            </a:r>
          </a:p>
        </p:txBody>
      </p:sp>
      <p:sp>
        <p:nvSpPr>
          <p:cNvPr id="66" name="Shape 66"/>
          <p:cNvSpPr/>
          <p:nvPr/>
        </p:nvSpPr>
        <p:spPr>
          <a:xfrm>
            <a:off x="199500" y="957050"/>
            <a:ext cx="5773200" cy="3923400"/>
          </a:xfrm>
          <a:prstGeom prst="rect">
            <a:avLst/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199500" y="957050"/>
            <a:ext cx="58590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Back in the 1960’s the Catholic Church began to get worried that </a:t>
            </a:r>
            <a:r>
              <a:rPr b="1" lang="en" sz="3000">
                <a:solidFill>
                  <a:srgbClr val="9900FF"/>
                </a:solidFill>
              </a:rPr>
              <a:t>people were turning away from their faith</a:t>
            </a:r>
            <a:r>
              <a:rPr lang="en" sz="3000">
                <a:solidFill>
                  <a:srgbClr val="000000"/>
                </a:solidFill>
              </a:rPr>
              <a:t>. </a:t>
            </a:r>
          </a:p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000000"/>
                </a:solidFill>
              </a:rPr>
              <a:t>So, the Catholic Church decided they </a:t>
            </a:r>
            <a:r>
              <a:rPr b="1" lang="en" sz="3000">
                <a:solidFill>
                  <a:srgbClr val="0000FF"/>
                </a:solidFill>
              </a:rPr>
              <a:t>needed to change</a:t>
            </a:r>
            <a:r>
              <a:rPr lang="en" sz="3000">
                <a:solidFill>
                  <a:srgbClr val="000000"/>
                </a:solidFill>
              </a:rPr>
              <a:t> and to become </a:t>
            </a:r>
            <a:r>
              <a:rPr b="1" lang="en" sz="3000">
                <a:solidFill>
                  <a:srgbClr val="351C75"/>
                </a:solidFill>
              </a:rPr>
              <a:t>more modern</a:t>
            </a:r>
            <a:r>
              <a:rPr lang="en" sz="3000">
                <a:solidFill>
                  <a:srgbClr val="000000"/>
                </a:solidFill>
              </a:rPr>
              <a:t>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000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44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idx="1" type="body"/>
          </p:nvPr>
        </p:nvSpPr>
        <p:spPr>
          <a:xfrm>
            <a:off x="4068475" y="1839000"/>
            <a:ext cx="4273500" cy="182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They also wanted to encourage Christians to work for Justice and peace within the world. 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9025" y="616199"/>
            <a:ext cx="2923300" cy="2059574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Shape 74"/>
          <p:cNvSpPr txBox="1"/>
          <p:nvPr/>
        </p:nvSpPr>
        <p:spPr>
          <a:xfrm>
            <a:off x="494275" y="3126250"/>
            <a:ext cx="3422700" cy="103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300" y="3190575"/>
            <a:ext cx="3181349" cy="1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91350"/>
            <a:ext cx="44238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Visionary….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4213650" y="1099200"/>
            <a:ext cx="4769700" cy="2945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Clr>
                <a:srgbClr val="000000"/>
              </a:buClr>
              <a:buSzPct val="100000"/>
              <a:buChar char="★"/>
            </a:pPr>
            <a:r>
              <a:rPr lang="en" sz="2400">
                <a:solidFill>
                  <a:srgbClr val="000000"/>
                </a:solidFill>
              </a:rPr>
              <a:t>This they thought would help people have a sense of belonging within the Church.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 </a:t>
            </a:r>
          </a:p>
          <a:p>
            <a:pPr indent="-381000" lvl="0" marL="457200">
              <a:spcBef>
                <a:spcPts val="0"/>
              </a:spcBef>
              <a:buClr>
                <a:srgbClr val="000000"/>
              </a:buClr>
              <a:buSzPct val="100000"/>
              <a:buChar char="★"/>
            </a:pPr>
            <a:r>
              <a:rPr lang="en" sz="2400">
                <a:solidFill>
                  <a:srgbClr val="000000"/>
                </a:solidFill>
              </a:rPr>
              <a:t>So, in 1962 Pope John XXIII (23rd) decided to form a Council to help reform the Church.</a:t>
            </a:r>
          </a:p>
        </p:txBody>
      </p:sp>
      <p:pic>
        <p:nvPicPr>
          <p:cNvPr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5901" y="1173350"/>
            <a:ext cx="2752349" cy="372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Language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56250" y="1589175"/>
            <a:ext cx="47238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FF0000"/>
                </a:solidFill>
              </a:rPr>
              <a:t>Before</a:t>
            </a:r>
            <a:r>
              <a:rPr lang="en">
                <a:solidFill>
                  <a:srgbClr val="000000"/>
                </a:solidFill>
              </a:rPr>
              <a:t> Vatican II Mass was said in Latin, meaning if you attended mass you did not understand what the priests were saying. 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38761D"/>
                </a:solidFill>
              </a:rPr>
              <a:t>After</a:t>
            </a:r>
            <a:r>
              <a:rPr lang="en">
                <a:solidFill>
                  <a:srgbClr val="000000"/>
                </a:solidFill>
              </a:rPr>
              <a:t> Vatican II Mass was said in the language of the people. This is called the </a:t>
            </a:r>
            <a:r>
              <a:rPr b="1" lang="en">
                <a:solidFill>
                  <a:srgbClr val="9900FF"/>
                </a:solidFill>
              </a:rPr>
              <a:t>Vernacular.</a:t>
            </a:r>
            <a:r>
              <a:rPr lang="en">
                <a:solidFill>
                  <a:srgbClr val="9900FF"/>
                </a:solidFill>
              </a:rPr>
              <a:t> 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47375" y="1499300"/>
            <a:ext cx="3217350" cy="2144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Priest</a:t>
            </a:r>
          </a:p>
        </p:txBody>
      </p:sp>
      <p:sp>
        <p:nvSpPr>
          <p:cNvPr id="95" name="Shape 95"/>
          <p:cNvSpPr txBox="1"/>
          <p:nvPr>
            <p:ph idx="1" type="body"/>
          </p:nvPr>
        </p:nvSpPr>
        <p:spPr>
          <a:xfrm>
            <a:off x="311700" y="1277250"/>
            <a:ext cx="4313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Before Vatican II the priest stood with his back to the congregation. 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12050" y="2205275"/>
            <a:ext cx="2165674" cy="260467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Shape 97"/>
          <p:cNvSpPr/>
          <p:nvPr/>
        </p:nvSpPr>
        <p:spPr>
          <a:xfrm>
            <a:off x="1310137" y="2468550"/>
            <a:ext cx="1969500" cy="2225100"/>
          </a:xfrm>
          <a:prstGeom prst="mathMultiply">
            <a:avLst>
              <a:gd fmla="val 5889" name="adj1"/>
            </a:avLst>
          </a:prstGeom>
          <a:solidFill>
            <a:srgbClr val="FF0000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98" name="Shape 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50287" y="1390300"/>
            <a:ext cx="2623425" cy="1791374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Shape 99"/>
          <p:cNvSpPr txBox="1"/>
          <p:nvPr/>
        </p:nvSpPr>
        <p:spPr>
          <a:xfrm>
            <a:off x="5177650" y="3654050"/>
            <a:ext cx="3368700" cy="12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/>
              <a:t>After Vatican II the priest stood facing the congregation. </a:t>
            </a:r>
          </a:p>
        </p:txBody>
      </p:sp>
      <p:pic>
        <p:nvPicPr>
          <p:cNvPr id="100" name="Shape 10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3054050" y="1657725"/>
            <a:ext cx="371599" cy="371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Shape 10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656124" y="3957049"/>
            <a:ext cx="315249" cy="315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21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7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People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The people (lay people) were encouraged to become more involved at Mass by singing, giving out the Eucharist and reading. </a:t>
            </a:r>
          </a:p>
        </p:txBody>
      </p:sp>
      <p:pic>
        <p:nvPicPr>
          <p:cNvPr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5425" y="237955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87012" y="2424125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096000" y="2424125"/>
            <a:ext cx="2476499" cy="18478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Key Words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FF9900"/>
                </a:solidFill>
              </a:rPr>
              <a:t>Council:</a:t>
            </a:r>
            <a:r>
              <a:rPr lang="en"/>
              <a:t> </a:t>
            </a:r>
            <a:r>
              <a:rPr lang="en">
                <a:solidFill>
                  <a:srgbClr val="000000"/>
                </a:solidFill>
              </a:rPr>
              <a:t>a group of people brought together to make decisions and bring about change.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38761D"/>
                </a:solidFill>
              </a:rPr>
              <a:t>Reform:</a:t>
            </a:r>
            <a:r>
              <a:rPr b="1" lang="en"/>
              <a:t> </a:t>
            </a:r>
            <a:r>
              <a:rPr lang="en">
                <a:solidFill>
                  <a:srgbClr val="000000"/>
                </a:solidFill>
              </a:rPr>
              <a:t>To change. 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0000FF"/>
                </a:solidFill>
              </a:rPr>
              <a:t>Lay Person:</a:t>
            </a:r>
            <a:r>
              <a:rPr lang="en"/>
              <a:t> </a:t>
            </a:r>
            <a:r>
              <a:rPr lang="en">
                <a:solidFill>
                  <a:srgbClr val="000000"/>
                </a:solidFill>
              </a:rPr>
              <a:t>a person who is not part of the clergy.</a:t>
            </a:r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rgbClr val="9900FF"/>
                </a:solidFill>
              </a:rPr>
              <a:t>Vernacular:</a:t>
            </a:r>
            <a:r>
              <a:rPr lang="en"/>
              <a:t> </a:t>
            </a:r>
            <a:r>
              <a:rPr lang="en">
                <a:solidFill>
                  <a:srgbClr val="000000"/>
                </a:solidFill>
              </a:rPr>
              <a:t>language spoken by ordinary people of a country or area.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67449" y="3740174"/>
            <a:ext cx="1642099" cy="1094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