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Source Code Pro"/>
      <p:regular r:id="rId20"/>
      <p:bold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11" Type="http://schemas.openxmlformats.org/officeDocument/2006/relationships/slide" Target="slides/slide7.xml"/><Relationship Id="rId22" Type="http://schemas.openxmlformats.org/officeDocument/2006/relationships/font" Target="fonts/Oswald-regular.fntdata"/><Relationship Id="rId10" Type="http://schemas.openxmlformats.org/officeDocument/2006/relationships/slide" Target="slides/slide6.xml"/><Relationship Id="rId21" Type="http://schemas.openxmlformats.org/officeDocument/2006/relationships/font" Target="fonts/SourceCodePr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Oswa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53" name="Shape 5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0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png"/><Relationship Id="rId4" Type="http://schemas.openxmlformats.org/officeDocument/2006/relationships/image" Target="../media/image11.png"/><Relationship Id="rId5" Type="http://schemas.openxmlformats.org/officeDocument/2006/relationships/image" Target="../media/image06.png"/><Relationship Id="rId6" Type="http://schemas.openxmlformats.org/officeDocument/2006/relationships/image" Target="../media/image0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228850"/>
            <a:ext cx="2808000" cy="7557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Call for Change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699" y="1428575"/>
            <a:ext cx="6159300" cy="295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Other reformers began to </a:t>
            </a:r>
            <a:r>
              <a:rPr b="1" lang="en" sz="1800">
                <a:solidFill>
                  <a:schemeClr val="dk1"/>
                </a:solidFill>
              </a:rPr>
              <a:t>call for more change</a:t>
            </a:r>
            <a:r>
              <a:rPr lang="en" sz="1800"/>
              <a:t> in the Catholic Church. Christianity in the west of Europe saw a big change. It </a:t>
            </a:r>
            <a:r>
              <a:rPr lang="en" sz="1800">
                <a:solidFill>
                  <a:schemeClr val="dk1"/>
                </a:solidFill>
              </a:rPr>
              <a:t>divided again</a:t>
            </a:r>
            <a:r>
              <a:rPr lang="en" sz="1800"/>
              <a:t> between: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AutoNum type="arabicParenR"/>
            </a:pPr>
            <a:r>
              <a:rPr b="1"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People who wanted reform and change. </a:t>
            </a:r>
          </a:p>
          <a:p>
            <a:pPr indent="-342900" lvl="0" marL="4572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AutoNum type="arabicParenR"/>
            </a:pPr>
            <a:r>
              <a:rPr b="1"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People who stayed with the Catholic Church.</a:t>
            </a:r>
          </a:p>
        </p:txBody>
      </p:sp>
      <p:pic>
        <p:nvPicPr>
          <p:cNvPr descr="Image result for John calvin"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4024" y="228849"/>
            <a:ext cx="1572049" cy="213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john knox"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4025" y="2617350"/>
            <a:ext cx="1572050" cy="213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protestant reformation map"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2" type="body"/>
          </p:nvPr>
        </p:nvSpPr>
        <p:spPr>
          <a:xfrm>
            <a:off x="4832075" y="724200"/>
            <a:ext cx="41625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000">
                <a:solidFill>
                  <a:schemeClr val="accent4"/>
                </a:solidFill>
              </a:rPr>
              <a:t>Calvinism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3000">
                <a:solidFill>
                  <a:schemeClr val="accent4"/>
                </a:solidFill>
              </a:rPr>
              <a:t>John Calvin</a:t>
            </a:r>
            <a:r>
              <a:rPr lang="en" sz="3000"/>
              <a:t> was a reformer and he began a new form of Christianity called </a:t>
            </a:r>
            <a:r>
              <a:rPr b="1" lang="en" sz="3000">
                <a:solidFill>
                  <a:schemeClr val="accent4"/>
                </a:solidFill>
              </a:rPr>
              <a:t>Calvinism</a:t>
            </a:r>
          </a:p>
        </p:txBody>
      </p:sp>
      <p:pic>
        <p:nvPicPr>
          <p:cNvPr descr="Image result"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949" y="687899"/>
            <a:ext cx="3767700" cy="37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9900FF"/>
                </a:solidFill>
              </a:rPr>
              <a:t>Presbyterian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9900FF"/>
                </a:solidFill>
              </a:rPr>
              <a:t>John Knox </a:t>
            </a:r>
            <a:r>
              <a:rPr lang="en" sz="2400"/>
              <a:t>was another reformer who called for change. He set up the Presbyterian Church in Scotland. </a:t>
            </a:r>
          </a:p>
        </p:txBody>
      </p:sp>
      <p:pic>
        <p:nvPicPr>
          <p:cNvPr descr="Image result"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00" y="570450"/>
            <a:ext cx="3649675" cy="41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chemeClr val="accent2"/>
                </a:solidFill>
              </a:rPr>
              <a:t>Anglican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chemeClr val="accent2"/>
                </a:solidFill>
              </a:rPr>
              <a:t>Church of England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 sz="2400">
                <a:solidFill>
                  <a:schemeClr val="accent2"/>
                </a:solidFill>
              </a:rPr>
              <a:t>King Henry the 8th</a:t>
            </a:r>
            <a:r>
              <a:rPr lang="en" sz="2400">
                <a:solidFill>
                  <a:schemeClr val="accent2"/>
                </a:solidFill>
              </a:rPr>
              <a:t> </a:t>
            </a:r>
            <a:r>
              <a:rPr lang="en" sz="2400"/>
              <a:t>broke away from the Catholic Church when he was denied a divorce. He decided to set up his own Church. He was the head of the Church of England. </a:t>
            </a:r>
          </a:p>
        </p:txBody>
      </p:sp>
      <p:pic>
        <p:nvPicPr>
          <p:cNvPr descr="Image result for king henry viii"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225" y="495987"/>
            <a:ext cx="3556925" cy="415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split in catholic church reformation"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000" y="127450"/>
            <a:ext cx="8539999" cy="487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500 years after the Great Schism…..Christianity divided AGAIN!! </a:t>
            </a:r>
          </a:p>
        </p:txBody>
      </p:sp>
      <p:pic>
        <p:nvPicPr>
          <p:cNvPr descr="Image result for split up"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150" y="1293550"/>
            <a:ext cx="5553500" cy="335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split is called the reformation because reform means to change. </a:t>
            </a:r>
          </a:p>
        </p:txBody>
      </p:sp>
      <p:pic>
        <p:nvPicPr>
          <p:cNvPr descr="Image result for reform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8174" y="0"/>
            <a:ext cx="2572450" cy="1516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eform"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1875" y="0"/>
            <a:ext cx="2572450" cy="1516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eform"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575" y="0"/>
            <a:ext cx="2572450" cy="1516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eform"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575" y="3627000"/>
            <a:ext cx="2572450" cy="1516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eform"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5725" y="3627000"/>
            <a:ext cx="2572450" cy="1516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eform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8174" y="3627000"/>
            <a:ext cx="2572450" cy="151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subTitle"/>
          </p:nvPr>
        </p:nvSpPr>
        <p:spPr>
          <a:xfrm>
            <a:off x="164825" y="1866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A German Monk called Martin Luther protested because he disagreed with all the corruption in the Catholic Church. 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0625" y="285947"/>
            <a:ext cx="2751599" cy="434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auses of the protestant reformation"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solidFill>
            <a:schemeClr val="dk1"/>
          </a:solidFill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Why was Martin Luther so angry at the Catholic Church?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/>
              <a:t>He hated all the </a:t>
            </a:r>
            <a:r>
              <a:rPr b="1" lang="en" sz="2400">
                <a:solidFill>
                  <a:schemeClr val="dk1"/>
                </a:solidFill>
              </a:rPr>
              <a:t>power the Pope had</a:t>
            </a:r>
            <a:r>
              <a:rPr b="1" lang="en" sz="2400"/>
              <a:t> over politics.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He did not agree with Catholic priests </a:t>
            </a:r>
            <a:r>
              <a:rPr b="1" lang="en" sz="2400">
                <a:solidFill>
                  <a:schemeClr val="dk1"/>
                </a:solidFill>
              </a:rPr>
              <a:t>taking money off people</a:t>
            </a:r>
            <a:r>
              <a:rPr b="1" lang="en" sz="2400"/>
              <a:t> and telling them this money would help them get to heaven.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/>
              <a:t>He believed the Catholic Church </a:t>
            </a:r>
            <a:r>
              <a:rPr b="1" lang="en" sz="2400">
                <a:solidFill>
                  <a:schemeClr val="dk1"/>
                </a:solidFill>
              </a:rPr>
              <a:t>should not indulge and be so wealthy</a:t>
            </a:r>
            <a:r>
              <a:rPr b="1" lang="en" sz="2400"/>
              <a:t>.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3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30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300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 txBox="1"/>
          <p:nvPr>
            <p:ph idx="2" type="body"/>
          </p:nvPr>
        </p:nvSpPr>
        <p:spPr>
          <a:xfrm>
            <a:off x="5268275" y="166150"/>
            <a:ext cx="3708000" cy="440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/>
              <a:t>So Martin nailed a list to the doors of a Catholic Church.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1" sz="2400"/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/>
              <a:t>This list stated everything that should be changed within the Catholic Church. </a:t>
            </a:r>
          </a:p>
        </p:txBody>
      </p:sp>
      <p:pic>
        <p:nvPicPr>
          <p:cNvPr descr="Image result for the protestant reformation"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004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1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100"/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100"/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Luther was kicked out of the Catholic Church</a:t>
            </a:r>
          </a:p>
        </p:txBody>
      </p:sp>
      <p:pic>
        <p:nvPicPr>
          <p:cNvPr descr="Image result for excommunicate"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343149" cy="15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xcommunicate"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5950" y="0"/>
            <a:ext cx="2476500" cy="15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xcommunicate"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0850" y="0"/>
            <a:ext cx="2343149" cy="151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xcommunicated"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0799" y="3624050"/>
            <a:ext cx="5129874" cy="1409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he protestant reformation" id="119" name="Shape 1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32650" y="377505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313000"/>
            <a:ext cx="77586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 a result a new Christian denomination was formed. People who followed Luther became known as </a:t>
            </a:r>
            <a:r>
              <a:rPr lang="en">
                <a:solidFill>
                  <a:schemeClr val="dk1"/>
                </a:solidFill>
              </a:rPr>
              <a:t>Protestants</a:t>
            </a:r>
            <a:r>
              <a:rPr lang="en"/>
              <a:t>.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618200"/>
            <a:ext cx="5241900" cy="29508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</a:rPr>
              <a:t>These New churches set up at this time were called </a:t>
            </a:r>
            <a:r>
              <a:rPr b="1" lang="en" sz="2400">
                <a:solidFill>
                  <a:srgbClr val="FFFF00"/>
                </a:solidFill>
              </a:rPr>
              <a:t>Protest</a:t>
            </a:r>
            <a:r>
              <a:rPr b="1" lang="en" sz="2400">
                <a:solidFill>
                  <a:srgbClr val="FFFFFF"/>
                </a:solidFill>
              </a:rPr>
              <a:t>ant Churches because the people who formed them had </a:t>
            </a:r>
            <a:r>
              <a:rPr b="1" lang="en" sz="2400">
                <a:solidFill>
                  <a:srgbClr val="FFFF00"/>
                </a:solidFill>
              </a:rPr>
              <a:t>protested</a:t>
            </a:r>
            <a:r>
              <a:rPr b="1" lang="en" sz="2400">
                <a:solidFill>
                  <a:srgbClr val="FFFFFF"/>
                </a:solidFill>
              </a:rPr>
              <a:t> against the Catholic Church</a:t>
            </a:r>
          </a:p>
        </p:txBody>
      </p:sp>
      <p:pic>
        <p:nvPicPr>
          <p:cNvPr descr="Image result for the protestant reformation"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3600" y="1618200"/>
            <a:ext cx="3506499" cy="295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